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1"/>
  </p:handoutMasterIdLst>
  <p:sldIdLst>
    <p:sldId id="951" r:id="rId3"/>
    <p:sldId id="952" r:id="rId5"/>
    <p:sldId id="953" r:id="rId6"/>
    <p:sldId id="1651" r:id="rId7"/>
    <p:sldId id="1652" r:id="rId8"/>
    <p:sldId id="955" r:id="rId9"/>
    <p:sldId id="1559" r:id="rId10"/>
    <p:sldId id="957" r:id="rId11"/>
    <p:sldId id="958" r:id="rId12"/>
    <p:sldId id="1560" r:id="rId13"/>
    <p:sldId id="1562" r:id="rId14"/>
    <p:sldId id="1563" r:id="rId15"/>
    <p:sldId id="1564" r:id="rId16"/>
    <p:sldId id="1565" r:id="rId17"/>
    <p:sldId id="1566" r:id="rId18"/>
    <p:sldId id="1567" r:id="rId19"/>
    <p:sldId id="1568" r:id="rId20"/>
    <p:sldId id="1569" r:id="rId21"/>
    <p:sldId id="1570" r:id="rId22"/>
    <p:sldId id="1571" r:id="rId23"/>
    <p:sldId id="1579" r:id="rId24"/>
    <p:sldId id="1580" r:id="rId25"/>
    <p:sldId id="1581" r:id="rId26"/>
    <p:sldId id="1582" r:id="rId27"/>
    <p:sldId id="1588" r:id="rId28"/>
    <p:sldId id="1589" r:id="rId29"/>
    <p:sldId id="1590" r:id="rId30"/>
    <p:sldId id="1591" r:id="rId31"/>
    <p:sldId id="1592" r:id="rId32"/>
    <p:sldId id="1593" r:id="rId33"/>
    <p:sldId id="1594" r:id="rId34"/>
    <p:sldId id="1595" r:id="rId35"/>
    <p:sldId id="1596" r:id="rId36"/>
    <p:sldId id="1597" r:id="rId37"/>
    <p:sldId id="1740" r:id="rId38"/>
    <p:sldId id="1598" r:id="rId39"/>
    <p:sldId id="1741" r:id="rId40"/>
  </p:sldIdLst>
  <p:sldSz cx="12192000" cy="6858000"/>
  <p:notesSz cx="6858000" cy="9144000"/>
  <p:custDataLst>
    <p:tags r:id="rId4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4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00FF"/>
    <a:srgbClr val="FF0000"/>
    <a:srgbClr val="13742F"/>
    <a:srgbClr val="FB01F2"/>
    <a:srgbClr val="A50021"/>
    <a:srgbClr val="68045E"/>
    <a:srgbClr val="CCFF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51" autoAdjust="0"/>
  </p:normalViewPr>
  <p:slideViewPr>
    <p:cSldViewPr showGuides="1">
      <p:cViewPr varScale="1">
        <p:scale>
          <a:sx n="108" d="100"/>
          <a:sy n="108" d="100"/>
        </p:scale>
        <p:origin x="52" y="740"/>
      </p:cViewPr>
      <p:guideLst>
        <p:guide orient="horz" pos="2954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7" d="100"/>
          <a:sy n="37" d="100"/>
        </p:scale>
        <p:origin x="-1090" y="-58"/>
      </p:cViewPr>
      <p:guideLst>
        <p:guide orient="horz" pos="2815"/>
        <p:guide pos="2210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2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41.wmf"/><Relationship Id="rId8" Type="http://schemas.openxmlformats.org/officeDocument/2006/relationships/image" Target="../media/image40.wmf"/><Relationship Id="rId7" Type="http://schemas.openxmlformats.org/officeDocument/2006/relationships/image" Target="../media/image39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5.wmf"/><Relationship Id="rId3" Type="http://schemas.openxmlformats.org/officeDocument/2006/relationships/image" Target="../media/image54.wmf"/><Relationship Id="rId2" Type="http://schemas.openxmlformats.org/officeDocument/2006/relationships/image" Target="../media/image28.wmf"/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10FFA5CB-23F0-4442-AD1D-059E93CBAEF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1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单击以编辑母版文本样式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481A3E5D-25F0-4FCE-A727-174DB6C2E80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当</a:t>
            </a:r>
            <a:r>
              <a:rPr lang="en-US" altLang="zh-CN" i="1" dirty="0" smtClean="0">
                <a:sym typeface="+mn-ea"/>
              </a:rPr>
              <a:t>v</a:t>
            </a:r>
            <a:r>
              <a:rPr lang="en-US" altLang="zh-CN" baseline="-25000" dirty="0" smtClean="0">
                <a:sym typeface="+mn-ea"/>
              </a:rPr>
              <a:t>CE</a:t>
            </a:r>
            <a:r>
              <a:rPr lang="en-US" altLang="zh-CN" dirty="0" smtClean="0">
                <a:sym typeface="+mn-ea"/>
              </a:rPr>
              <a:t>≥1V</a:t>
            </a:r>
            <a:r>
              <a:rPr lang="zh-CN" altLang="en-US" dirty="0" smtClean="0">
                <a:sym typeface="+mn-ea"/>
              </a:rPr>
              <a:t>时，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CB</a:t>
            </a:r>
            <a:r>
              <a:rPr lang="zh-CN" altLang="en-US" dirty="0" smtClean="0">
                <a:sym typeface="+mn-ea"/>
              </a:rPr>
              <a:t>=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  <a:sym typeface="+mn-ea"/>
              </a:rPr>
              <a:t>-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BE</a:t>
            </a:r>
            <a:r>
              <a:rPr lang="zh-CN" altLang="en-US" dirty="0" smtClean="0">
                <a:sym typeface="+mn-ea"/>
              </a:rPr>
              <a:t>&gt;0，集电结已反偏，开始收集电子，基区复合减少， </a:t>
            </a:r>
            <a:r>
              <a:rPr lang="en-US" altLang="zh-CN" i="1" dirty="0" smtClean="0">
                <a:sym typeface="+mn-ea"/>
              </a:rPr>
              <a:t>I</a:t>
            </a:r>
            <a:r>
              <a:rPr lang="en-US" altLang="zh-CN" baseline="-25000" dirty="0" smtClean="0">
                <a:sym typeface="+mn-ea"/>
              </a:rPr>
              <a:t>C </a:t>
            </a:r>
            <a:r>
              <a:rPr lang="zh-CN" altLang="en-US" dirty="0" smtClean="0">
                <a:sym typeface="+mn-ea"/>
              </a:rPr>
              <a:t>增大，</a:t>
            </a:r>
            <a:r>
              <a:rPr lang="en-US" altLang="zh-CN" dirty="0" smtClean="0">
                <a:sym typeface="+mn-ea"/>
              </a:rPr>
              <a:t> </a:t>
            </a:r>
            <a:r>
              <a:rPr lang="en-US" altLang="zh-CN" i="1" dirty="0" smtClean="0">
                <a:sym typeface="+mn-ea"/>
              </a:rPr>
              <a:t>I</a:t>
            </a:r>
            <a:r>
              <a:rPr lang="en-US" altLang="zh-CN" baseline="-25000" dirty="0" smtClean="0">
                <a:sym typeface="+mn-ea"/>
              </a:rPr>
              <a:t>B</a:t>
            </a:r>
            <a:r>
              <a:rPr lang="zh-CN" altLang="en-US" dirty="0" smtClean="0">
                <a:sym typeface="+mn-ea"/>
              </a:rPr>
              <a:t> 减小，特性曲线将向右稍微移动一些。但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再增加时，曲线右移很不明显。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>
                <a:solidFill>
                  <a:schemeClr val="tx2"/>
                </a:solidFill>
                <a:latin typeface="Arial" panose="020B0604020202020204" pitchFamily="34" charset="0"/>
                <a:sym typeface="+mn-ea"/>
              </a:rPr>
              <a:t>   </a:t>
            </a:r>
            <a:r>
              <a:rPr lang="en-US" altLang="zh-CN" b="1" dirty="0"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b="1" dirty="0">
                <a:sym typeface="+mn-ea"/>
              </a:rPr>
              <a:t>对于小功率晶体管，</a:t>
            </a:r>
            <a:r>
              <a:rPr lang="en-US" altLang="zh-CN" b="1" i="1">
                <a:sym typeface="+mn-ea"/>
              </a:rPr>
              <a:t>v</a:t>
            </a:r>
            <a:r>
              <a:rPr lang="en-US" altLang="zh-CN" b="1" baseline="-25000">
                <a:sym typeface="+mn-ea"/>
              </a:rPr>
              <a:t>CE</a:t>
            </a:r>
            <a:r>
              <a:rPr lang="zh-CN" altLang="en-US" b="1" dirty="0">
                <a:sym typeface="+mn-ea"/>
              </a:rPr>
              <a:t>大于</a:t>
            </a:r>
            <a:r>
              <a:rPr lang="en-US" altLang="zh-CN" b="1">
                <a:sym typeface="+mn-ea"/>
              </a:rPr>
              <a:t>1V</a:t>
            </a:r>
            <a:r>
              <a:rPr lang="zh-CN" altLang="en-US" b="1" dirty="0">
                <a:sym typeface="+mn-ea"/>
              </a:rPr>
              <a:t>的一条输入特性曲线可以取代</a:t>
            </a:r>
            <a:r>
              <a:rPr lang="en-US" altLang="zh-CN" b="1" i="1">
                <a:sym typeface="+mn-ea"/>
              </a:rPr>
              <a:t>v</a:t>
            </a:r>
            <a:r>
              <a:rPr lang="en-US" altLang="zh-CN" b="1" baseline="-25000">
                <a:sym typeface="+mn-ea"/>
              </a:rPr>
              <a:t>CE</a:t>
            </a:r>
            <a:r>
              <a:rPr lang="zh-CN" altLang="en-US" b="1" dirty="0">
                <a:sym typeface="+mn-ea"/>
              </a:rPr>
              <a:t>大于</a:t>
            </a:r>
            <a:r>
              <a:rPr lang="en-US" altLang="zh-CN" b="1">
                <a:sym typeface="+mn-ea"/>
              </a:rPr>
              <a:t>1V</a:t>
            </a:r>
            <a:r>
              <a:rPr lang="zh-CN" altLang="en-US" b="1" dirty="0">
                <a:sym typeface="+mn-ea"/>
              </a:rPr>
              <a:t>的所有输入特性曲线。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dirty="0" smtClean="0">
              <a:sym typeface="+mn-ea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dirty="0" smtClean="0">
                <a:sym typeface="+mn-ea"/>
              </a:rPr>
              <a:t>共发射极接法的输入特性曲线见下图。其中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en-US" altLang="zh-CN" dirty="0" smtClean="0">
                <a:sym typeface="+mn-ea"/>
              </a:rPr>
              <a:t>=0V</a:t>
            </a:r>
            <a:r>
              <a:rPr lang="zh-CN" altLang="en-US" dirty="0" smtClean="0">
                <a:sym typeface="+mn-ea"/>
              </a:rPr>
              <a:t>的那一条相当于发射结的正向特性曲线。当</a:t>
            </a:r>
            <a:r>
              <a:rPr lang="en-US" altLang="zh-CN" i="1" dirty="0" smtClean="0">
                <a:sym typeface="+mn-ea"/>
              </a:rPr>
              <a:t>v</a:t>
            </a:r>
            <a:r>
              <a:rPr lang="en-US" altLang="zh-CN" baseline="-25000" dirty="0" smtClean="0">
                <a:sym typeface="+mn-ea"/>
              </a:rPr>
              <a:t>CE</a:t>
            </a:r>
            <a:r>
              <a:rPr lang="en-US" altLang="zh-CN" dirty="0" smtClean="0">
                <a:sym typeface="+mn-ea"/>
              </a:rPr>
              <a:t>≥1V</a:t>
            </a:r>
            <a:r>
              <a:rPr lang="zh-CN" altLang="en-US" dirty="0" smtClean="0">
                <a:sym typeface="+mn-ea"/>
              </a:rPr>
              <a:t>时，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CB</a:t>
            </a:r>
            <a:r>
              <a:rPr lang="zh-CN" altLang="en-US" dirty="0" smtClean="0">
                <a:sym typeface="+mn-ea"/>
              </a:rPr>
              <a:t>=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  <a:sym typeface="+mn-ea"/>
              </a:rPr>
              <a:t>-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BE</a:t>
            </a:r>
            <a:r>
              <a:rPr lang="zh-CN" altLang="en-US" dirty="0" smtClean="0">
                <a:sym typeface="+mn-ea"/>
              </a:rPr>
              <a:t>&gt;0，集电结已反偏，开始收集电子，基区复合减少， </a:t>
            </a:r>
            <a:r>
              <a:rPr lang="en-US" altLang="zh-CN" i="1" dirty="0" smtClean="0">
                <a:sym typeface="+mn-ea"/>
              </a:rPr>
              <a:t>I</a:t>
            </a:r>
            <a:r>
              <a:rPr lang="en-US" altLang="zh-CN" baseline="-25000" dirty="0" smtClean="0">
                <a:sym typeface="+mn-ea"/>
              </a:rPr>
              <a:t>C </a:t>
            </a:r>
            <a:r>
              <a:rPr lang="zh-CN" altLang="en-US" dirty="0" smtClean="0">
                <a:sym typeface="+mn-ea"/>
              </a:rPr>
              <a:t>增大，</a:t>
            </a:r>
            <a:r>
              <a:rPr lang="en-US" altLang="zh-CN" dirty="0" smtClean="0">
                <a:sym typeface="+mn-ea"/>
              </a:rPr>
              <a:t> </a:t>
            </a:r>
            <a:r>
              <a:rPr lang="en-US" altLang="zh-CN" i="1" dirty="0" smtClean="0">
                <a:sym typeface="+mn-ea"/>
              </a:rPr>
              <a:t>I</a:t>
            </a:r>
            <a:r>
              <a:rPr lang="en-US" altLang="zh-CN" baseline="-25000" dirty="0" smtClean="0">
                <a:sym typeface="+mn-ea"/>
              </a:rPr>
              <a:t>B</a:t>
            </a:r>
            <a:r>
              <a:rPr lang="zh-CN" altLang="en-US" dirty="0" smtClean="0">
                <a:sym typeface="+mn-ea"/>
              </a:rPr>
              <a:t> 减小，特性曲线将向右稍微移动一些。但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再增加时，曲线右移很不明显。曲线的右移是晶体管内部反馈所致，右移不明显说明内部反馈很小。</a:t>
            </a:r>
            <a:endParaRPr lang="zh-CN" altLang="en-US" dirty="0" smtClean="0">
              <a:sym typeface="+mn-ea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dirty="0" smtClean="0">
              <a:latin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dirty="0" smtClean="0">
                <a:latin typeface="宋体" panose="02010600030101010101" pitchFamily="2" charset="-122"/>
                <a:sym typeface="+mn-ea"/>
              </a:rPr>
              <a:t>输入特性曲线的分区：</a:t>
            </a:r>
            <a:endParaRPr lang="en-US" altLang="zh-CN" b="0" dirty="0" smtClean="0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dirty="0">
                <a:solidFill>
                  <a:srgbClr val="009900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dirty="0" smtClean="0">
                <a:solidFill>
                  <a:srgbClr val="009900"/>
                </a:solidFill>
                <a:latin typeface="宋体" panose="02010600030101010101" pitchFamily="2" charset="-122"/>
                <a:sym typeface="+mn-ea"/>
              </a:rPr>
              <a:t>   </a:t>
            </a:r>
            <a:r>
              <a:rPr lang="zh-CN" altLang="en-US" dirty="0" smtClean="0">
                <a:solidFill>
                  <a:srgbClr val="009900"/>
                </a:solidFill>
                <a:latin typeface="宋体" panose="02010600030101010101" pitchFamily="2" charset="-122"/>
                <a:sym typeface="+mn-ea"/>
              </a:rPr>
              <a:t>①</a:t>
            </a:r>
            <a:r>
              <a:rPr lang="zh-CN" altLang="en-US" dirty="0" smtClean="0">
                <a:solidFill>
                  <a:srgbClr val="33CC33"/>
                </a:solidFill>
                <a:latin typeface="宋体" panose="02010600030101010101" pitchFamily="2" charset="-122"/>
                <a:sym typeface="+mn-ea"/>
              </a:rPr>
              <a:t>死区</a:t>
            </a:r>
            <a:endParaRPr lang="zh-CN" altLang="en-US" b="0" dirty="0" smtClean="0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dirty="0" smtClean="0">
                <a:solidFill>
                  <a:srgbClr val="9900CC"/>
                </a:solidFill>
                <a:latin typeface="宋体" panose="02010600030101010101" pitchFamily="2" charset="-122"/>
                <a:sym typeface="+mn-ea"/>
              </a:rPr>
              <a:t>     ②非线性区          </a:t>
            </a:r>
            <a:r>
              <a:rPr lang="zh-CN" altLang="en-US" dirty="0">
                <a:solidFill>
                  <a:srgbClr val="FF5050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dirty="0" smtClean="0">
                <a:solidFill>
                  <a:srgbClr val="FF5050"/>
                </a:solidFill>
                <a:latin typeface="宋体" panose="02010600030101010101" pitchFamily="2" charset="-122"/>
                <a:sym typeface="+mn-ea"/>
              </a:rPr>
              <a:t>    </a:t>
            </a:r>
            <a:endParaRPr lang="zh-CN" altLang="en-US" b="0" dirty="0" smtClean="0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dirty="0" smtClean="0">
                <a:latin typeface="宋体" panose="02010600030101010101" pitchFamily="2" charset="-122"/>
                <a:sym typeface="+mn-ea"/>
              </a:rPr>
              <a:t>     </a:t>
            </a:r>
            <a:r>
              <a:rPr lang="zh-CN" altLang="en-US" dirty="0" smtClean="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③线性区</a:t>
            </a:r>
            <a:endParaRPr lang="zh-CN" altLang="en-US" b="0" dirty="0" smtClean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dirty="0" smtClean="0">
                <a:latin typeface="宋体" panose="02010600030101010101" pitchFamily="2" charset="-122"/>
                <a:sym typeface="+mn-ea"/>
              </a:rPr>
              <a:t>		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just" eaLnBrk="1" hangingPunct="1">
              <a:buFontTx/>
              <a:buNone/>
            </a:pPr>
            <a:r>
              <a:rPr lang="zh-CN" altLang="en-US" dirty="0" smtClean="0">
                <a:latin typeface="宋体" panose="02010600030101010101" pitchFamily="2" charset="-122"/>
                <a:sym typeface="+mn-ea"/>
              </a:rPr>
              <a:t>发射极接法的输出特性曲线如图所示，它是以</a:t>
            </a:r>
            <a:r>
              <a:rPr lang="en-US" altLang="zh-CN" i="1" dirty="0" err="1" smtClean="0">
                <a:sym typeface="+mn-ea"/>
              </a:rPr>
              <a:t>i</a:t>
            </a:r>
            <a:r>
              <a:rPr lang="en-US" altLang="zh-CN" baseline="-25000" dirty="0" err="1" smtClean="0">
                <a:sym typeface="+mn-ea"/>
              </a:rPr>
              <a:t>B</a:t>
            </a:r>
            <a:r>
              <a:rPr lang="zh-CN" altLang="en-US" dirty="0" smtClean="0">
                <a:sym typeface="+mn-ea"/>
              </a:rPr>
              <a:t>为参变量的一族特性曲线。现以其中任何一条加以说明，</a:t>
            </a:r>
            <a:endParaRPr lang="zh-CN" altLang="en-US" b="0" dirty="0" smtClean="0">
              <a:latin typeface="Times New Roman" panose="02020603050405020304" pitchFamily="18" charset="0"/>
            </a:endParaRPr>
          </a:p>
          <a:p>
            <a:pPr algn="just" eaLnBrk="1" hangingPunct="1">
              <a:buFontTx/>
              <a:buNone/>
            </a:pPr>
            <a:r>
              <a:rPr lang="zh-CN" altLang="en-US" dirty="0" smtClean="0">
                <a:sym typeface="+mn-ea"/>
              </a:rPr>
              <a:t>当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en-US" altLang="zh-CN" dirty="0" smtClean="0">
                <a:sym typeface="+mn-ea"/>
              </a:rPr>
              <a:t>=0</a:t>
            </a:r>
            <a:r>
              <a:rPr lang="en-US" altLang="zh-CN" dirty="0" smtClean="0">
                <a:sym typeface="+mn-ea"/>
              </a:rPr>
              <a:t> V</a:t>
            </a:r>
            <a:r>
              <a:rPr lang="zh-CN" altLang="en-US" dirty="0" smtClean="0">
                <a:sym typeface="+mn-ea"/>
              </a:rPr>
              <a:t>时，因集电极无收集作用，</a:t>
            </a:r>
            <a:r>
              <a:rPr lang="en-US" altLang="zh-CN" i="1" dirty="0" err="1" smtClean="0">
                <a:sym typeface="+mn-ea"/>
              </a:rPr>
              <a:t>i</a:t>
            </a:r>
            <a:r>
              <a:rPr lang="en-US" altLang="zh-CN" baseline="-25000" dirty="0" err="1" smtClean="0">
                <a:sym typeface="+mn-ea"/>
              </a:rPr>
              <a:t>C</a:t>
            </a:r>
            <a:r>
              <a:rPr lang="en-US" altLang="zh-CN" dirty="0" smtClean="0">
                <a:sym typeface="+mn-ea"/>
              </a:rPr>
              <a:t>=0。</a:t>
            </a:r>
            <a:endParaRPr lang="en-US" altLang="zh-CN" dirty="0" smtClean="0">
              <a:sym typeface="+mn-ea"/>
            </a:endParaRPr>
          </a:p>
          <a:p>
            <a:pPr algn="just" eaLnBrk="1" hangingPunct="1">
              <a:buFontTx/>
              <a:buNone/>
            </a:pPr>
            <a:endParaRPr lang="en-US" altLang="zh-CN" dirty="0" smtClean="0">
              <a:sym typeface="+mn-ea"/>
            </a:endParaRPr>
          </a:p>
          <a:p>
            <a:pPr algn="just" eaLnBrk="1" hangingPunct="1">
              <a:buFontTx/>
              <a:buNone/>
            </a:pPr>
            <a:r>
              <a:rPr lang="zh-CN" altLang="en-US" dirty="0" smtClean="0">
                <a:sym typeface="+mn-ea"/>
              </a:rPr>
              <a:t>当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稍增大时，发射结虽处于正向电压之下，但集电结反偏电压很小，如</a:t>
            </a:r>
            <a:endParaRPr lang="zh-CN" altLang="en-US" b="0" dirty="0" smtClean="0">
              <a:latin typeface="Times New Roman" panose="02020603050405020304" pitchFamily="18" charset="0"/>
            </a:endParaRPr>
          </a:p>
          <a:p>
            <a:pPr algn="just" eaLnBrk="1" hangingPunct="1">
              <a:buFontTx/>
              <a:buNone/>
            </a:pPr>
            <a:r>
              <a:rPr lang="zh-CN" altLang="zh-CN" i="1" dirty="0" smtClean="0">
                <a:sym typeface="+mn-ea"/>
              </a:rPr>
              <a:t>            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en-US" altLang="zh-CN" dirty="0" smtClean="0">
                <a:sym typeface="+mn-ea"/>
              </a:rPr>
              <a:t>&lt; 1</a:t>
            </a:r>
            <a:r>
              <a:rPr lang="en-US" altLang="zh-CN" dirty="0" smtClean="0">
                <a:sym typeface="+mn-ea"/>
              </a:rPr>
              <a:t> V</a:t>
            </a:r>
            <a:endParaRPr lang="en-US" altLang="zh-CN" b="0" dirty="0" smtClean="0">
              <a:latin typeface="Times New Roman" panose="02020603050405020304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altLang="zh-CN" dirty="0" smtClean="0">
                <a:sym typeface="+mn-ea"/>
              </a:rPr>
              <a:t>            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BE</a:t>
            </a:r>
            <a:r>
              <a:rPr lang="en-US" altLang="zh-CN" dirty="0" smtClean="0">
                <a:sym typeface="+mn-ea"/>
              </a:rPr>
              <a:t>=0.7</a:t>
            </a:r>
            <a:r>
              <a:rPr lang="en-US" altLang="zh-CN" dirty="0" smtClean="0">
                <a:sym typeface="+mn-ea"/>
              </a:rPr>
              <a:t> V</a:t>
            </a:r>
            <a:endParaRPr lang="en-US" altLang="zh-CN" b="0" dirty="0" smtClean="0">
              <a:latin typeface="Times New Roman" panose="02020603050405020304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altLang="zh-CN" dirty="0" smtClean="0">
                <a:sym typeface="+mn-ea"/>
              </a:rPr>
              <a:t>    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CB</a:t>
            </a:r>
            <a:r>
              <a:rPr lang="en-US" altLang="zh-CN" dirty="0" smtClean="0">
                <a:sym typeface="+mn-ea"/>
              </a:rPr>
              <a:t>=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en-US" altLang="zh-CN" dirty="0" smtClean="0">
                <a:latin typeface="宋体" panose="02010600030101010101" pitchFamily="2" charset="-122"/>
                <a:sym typeface="+mn-ea"/>
              </a:rPr>
              <a:t>-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BE</a:t>
            </a:r>
            <a:r>
              <a:rPr lang="en-US" altLang="zh-CN" dirty="0" smtClean="0">
                <a:sym typeface="+mn-ea"/>
              </a:rPr>
              <a:t>= &lt;0.7</a:t>
            </a:r>
            <a:r>
              <a:rPr lang="en-US" altLang="zh-CN" dirty="0" smtClean="0">
                <a:sym typeface="+mn-ea"/>
              </a:rPr>
              <a:t> V</a:t>
            </a:r>
            <a:endParaRPr lang="en-US" altLang="zh-CN" b="0" dirty="0" smtClean="0">
              <a:latin typeface="Times New Roman" panose="02020603050405020304" pitchFamily="18" charset="0"/>
            </a:endParaRPr>
          </a:p>
          <a:p>
            <a:pPr algn="just" eaLnBrk="1" hangingPunct="1">
              <a:buFontTx/>
              <a:buNone/>
            </a:pPr>
            <a:r>
              <a:rPr lang="zh-CN" altLang="en-US" dirty="0" smtClean="0">
                <a:sym typeface="+mn-ea"/>
              </a:rPr>
              <a:t>集电区收集电子的能力很弱，</a:t>
            </a:r>
            <a:r>
              <a:rPr lang="en-US" altLang="zh-CN" i="1" dirty="0" err="1" smtClean="0">
                <a:sym typeface="+mn-ea"/>
              </a:rPr>
              <a:t>i</a:t>
            </a:r>
            <a:r>
              <a:rPr lang="en-US" altLang="zh-CN" baseline="-25000" dirty="0" err="1" smtClean="0">
                <a:sym typeface="+mn-ea"/>
              </a:rPr>
              <a:t>C</a:t>
            </a:r>
            <a:r>
              <a:rPr lang="zh-CN" altLang="en-US" dirty="0" smtClean="0">
                <a:sym typeface="+mn-ea"/>
              </a:rPr>
              <a:t>主要由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决定。</a:t>
            </a:r>
            <a:endParaRPr lang="zh-CN" altLang="en-US" dirty="0" smtClean="0">
              <a:sym typeface="+mn-ea"/>
            </a:endParaRPr>
          </a:p>
          <a:p>
            <a:pPr algn="just" eaLnBrk="1" hangingPunct="1">
              <a:buFontTx/>
              <a:buNone/>
            </a:pPr>
            <a:endParaRPr lang="zh-CN" altLang="en-US" dirty="0" smtClean="0">
              <a:sym typeface="+mn-ea"/>
            </a:endParaRPr>
          </a:p>
          <a:p>
            <a:pPr algn="just" eaLnBrk="1" hangingPunct="1">
              <a:buFontTx/>
              <a:buNone/>
            </a:pPr>
            <a:r>
              <a:rPr lang="zh-CN" altLang="en-US" dirty="0" smtClean="0">
                <a:sym typeface="+mn-ea"/>
              </a:rPr>
              <a:t>当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增加到使集电结反偏电压较大时，如</a:t>
            </a:r>
            <a:endParaRPr lang="zh-CN" altLang="en-US" b="0" dirty="0" smtClean="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zh-CN" altLang="zh-CN" i="1" dirty="0" smtClean="0">
                <a:sym typeface="+mn-ea"/>
              </a:rPr>
              <a:t>          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en-US" altLang="zh-CN" baseline="-25000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≥1</a:t>
            </a:r>
            <a:r>
              <a:rPr lang="en-US" altLang="zh-CN" dirty="0" smtClean="0">
                <a:sym typeface="+mn-ea"/>
              </a:rPr>
              <a:t> V</a:t>
            </a:r>
            <a:endParaRPr lang="en-US" altLang="zh-CN" b="0" dirty="0" smtClean="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dirty="0" smtClean="0">
                <a:sym typeface="+mn-ea"/>
              </a:rPr>
              <a:t>           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BE</a:t>
            </a:r>
            <a:r>
              <a:rPr lang="en-US" altLang="zh-CN" baseline="-25000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≥0.7</a:t>
            </a:r>
            <a:r>
              <a:rPr lang="en-US" altLang="zh-CN" dirty="0" smtClean="0">
                <a:sym typeface="+mn-ea"/>
              </a:rPr>
              <a:t> V</a:t>
            </a:r>
            <a:endParaRPr lang="en-US" altLang="zh-CN" b="0" dirty="0" smtClean="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 smtClean="0">
                <a:sym typeface="+mn-ea"/>
              </a:rPr>
              <a:t>运动到集电结的电子基本上都可以被集电区收集，此后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再增加，电流也没有明显的增加，特性曲线进入与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轴基本平行的区域 (这与输入特性曲线随</a:t>
            </a:r>
            <a:r>
              <a:rPr lang="en-US" altLang="zh-CN" i="1" dirty="0" err="1" smtClean="0">
                <a:sym typeface="+mn-ea"/>
              </a:rPr>
              <a:t>v</a:t>
            </a:r>
            <a:r>
              <a:rPr lang="en-US" altLang="zh-CN" baseline="-25000" dirty="0" err="1" smtClean="0">
                <a:sym typeface="+mn-ea"/>
              </a:rPr>
              <a:t>CE</a:t>
            </a:r>
            <a:r>
              <a:rPr lang="zh-CN" altLang="en-US" dirty="0" smtClean="0">
                <a:sym typeface="+mn-ea"/>
              </a:rPr>
              <a:t>增大而右移的原因是一致的)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just" eaLnBrk="1" hangingPunct="1">
              <a:buFontTx/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饱和区: </a:t>
            </a:r>
            <a:endParaRPr lang="zh-CN" altLang="en-US"/>
          </a:p>
          <a:p>
            <a:r>
              <a:rPr lang="zh-CN" altLang="en-US"/>
              <a:t>特点：发射结正偏，集电结正偏。IC受UCE显著控制的区域，该区域内UCE的数值较小，临界饱和时 Uces≈0.3V （小功率管）。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eaLnBrk="1" hangingPunct="1">
              <a:buFontTx/>
              <a:buNone/>
            </a:pPr>
            <a:r>
              <a:rPr lang="zh-CN" altLang="en-US" dirty="0" smtClean="0">
                <a:sym typeface="+mn-ea"/>
              </a:rPr>
              <a:t>在放大区</a:t>
            </a:r>
            <a:r>
              <a:rPr lang="zh-CN" altLang="en-US" i="1" dirty="0" smtClean="0">
                <a:sym typeface="Symbol" panose="05050102010706020507" pitchFamily="18" charset="2"/>
              </a:rPr>
              <a:t> </a:t>
            </a:r>
            <a:r>
              <a:rPr lang="zh-CN" altLang="en-US" dirty="0" smtClean="0">
                <a:sym typeface="+mn-ea"/>
              </a:rPr>
              <a:t>值基本不变，可在共射接法输出特性曲线上，通过垂直于</a:t>
            </a:r>
            <a:r>
              <a:rPr lang="en-US" altLang="zh-CN" i="1" dirty="0" smtClean="0">
                <a:sym typeface="+mn-ea"/>
              </a:rPr>
              <a:t>X </a:t>
            </a:r>
            <a:r>
              <a:rPr lang="zh-CN" altLang="en-US" dirty="0" smtClean="0">
                <a:sym typeface="+mn-ea"/>
              </a:rPr>
              <a:t>轴的直线求取</a:t>
            </a:r>
            <a:r>
              <a:rPr lang="zh-CN" altLang="en-US" dirty="0" smtClean="0">
                <a:sym typeface="Symbol" panose="05050102010706020507" pitchFamily="18" charset="2"/>
              </a:rPr>
              <a:t></a:t>
            </a:r>
            <a:r>
              <a:rPr lang="en-US" altLang="zh-CN" i="1" dirty="0" smtClean="0">
                <a:sym typeface="+mn-ea"/>
              </a:rPr>
              <a:t>I</a:t>
            </a:r>
            <a:r>
              <a:rPr lang="en-US" altLang="zh-CN" baseline="-25000" dirty="0" smtClean="0">
                <a:sym typeface="+mn-ea"/>
              </a:rPr>
              <a:t>C</a:t>
            </a:r>
            <a:r>
              <a:rPr lang="en-US" altLang="zh-CN" dirty="0" smtClean="0">
                <a:sym typeface="+mn-ea"/>
              </a:rPr>
              <a:t>/</a:t>
            </a:r>
            <a:r>
              <a:rPr lang="en-US" altLang="zh-CN" dirty="0" smtClean="0">
                <a:sym typeface="Symbol" panose="05050102010706020507" pitchFamily="18" charset="2"/>
              </a:rPr>
              <a:t></a:t>
            </a:r>
            <a:r>
              <a:rPr lang="en-US" altLang="zh-CN" i="1" dirty="0" smtClean="0">
                <a:sym typeface="+mn-ea"/>
              </a:rPr>
              <a:t>I</a:t>
            </a:r>
            <a:r>
              <a:rPr lang="en-US" altLang="zh-CN" baseline="-25000" dirty="0" smtClean="0">
                <a:sym typeface="+mn-ea"/>
              </a:rPr>
              <a:t>B</a:t>
            </a:r>
            <a:r>
              <a:rPr lang="zh-CN" altLang="en-US" dirty="0" smtClean="0">
                <a:sym typeface="+mn-ea"/>
              </a:rPr>
              <a:t>。</a:t>
            </a:r>
            <a:r>
              <a:rPr lang="zh-CN" altLang="en-US" dirty="0" smtClean="0">
                <a:highlight>
                  <a:srgbClr val="00FF00"/>
                </a:highlight>
                <a:sym typeface="+mn-ea"/>
              </a:rPr>
              <a:t>或在输出特性曲线上通过求某一点的斜率得到</a:t>
            </a:r>
            <a:r>
              <a:rPr lang="zh-CN" altLang="en-US" i="1" dirty="0" smtClean="0">
                <a:highlight>
                  <a:srgbClr val="00FF00"/>
                </a:highlight>
                <a:sym typeface="Symbol" panose="05050102010706020507" pitchFamily="18" charset="2"/>
              </a:rPr>
              <a:t></a:t>
            </a:r>
            <a:r>
              <a:rPr lang="zh-CN" altLang="en-US" dirty="0" smtClean="0">
                <a:highlight>
                  <a:srgbClr val="00FF00"/>
                </a:highlight>
                <a:sym typeface="Symbol" panose="05050102010706020507" pitchFamily="18" charset="2"/>
              </a:rPr>
              <a:t>。</a:t>
            </a:r>
            <a:endParaRPr lang="zh-CN" altLang="en-US" dirty="0" smtClean="0">
              <a:highlight>
                <a:srgbClr val="00FF00"/>
              </a:highlight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endParaRPr lang="zh-CN" altLang="en-US" dirty="0" smtClean="0">
              <a:highlight>
                <a:srgbClr val="00FF00"/>
              </a:highlight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sym typeface="+mn-ea"/>
              </a:rPr>
              <a:t>晶体管</a:t>
            </a:r>
            <a:r>
              <a:rPr lang="zh-CN" altLang="en-US" dirty="0" smtClean="0">
                <a:solidFill>
                  <a:srgbClr val="000000"/>
                </a:solidFill>
                <a:sym typeface="+mn-ea"/>
              </a:rPr>
              <a:t>的 </a:t>
            </a:r>
            <a:r>
              <a:rPr lang="zh-CN" altLang="en-US" i="1" dirty="0" smtClean="0">
                <a:solidFill>
                  <a:srgbClr val="000000"/>
                </a:solidFill>
                <a:sym typeface="Symbol" panose="05050102010706020507" pitchFamily="18" charset="2"/>
              </a:rPr>
              <a:t> </a:t>
            </a:r>
            <a:r>
              <a:rPr lang="zh-CN" altLang="en-US" dirty="0" smtClean="0">
                <a:solidFill>
                  <a:srgbClr val="000000"/>
                </a:solidFill>
                <a:sym typeface="+mn-ea"/>
              </a:rPr>
              <a:t>值</a:t>
            </a:r>
            <a:r>
              <a:rPr lang="zh-CN" altLang="en-US" dirty="0">
                <a:solidFill>
                  <a:srgbClr val="000000"/>
                </a:solidFill>
                <a:sym typeface="+mn-ea"/>
              </a:rPr>
              <a:t>不仅与工作电流有关，而且与工作频率有关。由于结电容的影响，当信号频率增加时，晶体管</a:t>
            </a:r>
            <a:r>
              <a:rPr lang="zh-CN" altLang="en-US" dirty="0" smtClean="0">
                <a:solidFill>
                  <a:srgbClr val="000000"/>
                </a:solidFill>
                <a:sym typeface="+mn-ea"/>
              </a:rPr>
              <a:t>的 </a:t>
            </a:r>
            <a:r>
              <a:rPr lang="zh-CN" altLang="en-US" i="1" dirty="0" smtClean="0">
                <a:solidFill>
                  <a:srgbClr val="000000"/>
                </a:solidFill>
                <a:sym typeface="Symbol" panose="05050102010706020507" pitchFamily="18" charset="2"/>
              </a:rPr>
              <a:t> </a:t>
            </a:r>
            <a:r>
              <a:rPr lang="zh-CN" altLang="en-US" dirty="0" smtClean="0">
                <a:solidFill>
                  <a:srgbClr val="000000"/>
                </a:solidFill>
                <a:sym typeface="+mn-ea"/>
              </a:rPr>
              <a:t>将</a:t>
            </a:r>
            <a:r>
              <a:rPr lang="zh-CN" altLang="en-US" dirty="0">
                <a:solidFill>
                  <a:srgbClr val="000000"/>
                </a:solidFill>
                <a:sym typeface="+mn-ea"/>
              </a:rPr>
              <a:t>会下降。</a:t>
            </a:r>
            <a:r>
              <a:rPr lang="zh-CN" altLang="en-US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+mn-ea"/>
              </a:rPr>
              <a:t>至于</a:t>
            </a:r>
            <a:r>
              <a:rPr lang="zh-CN" altLang="en-US" i="1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</a:t>
            </a:r>
            <a:r>
              <a:rPr lang="zh-CN" altLang="en-US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值</a:t>
            </a:r>
            <a:r>
              <a:rPr lang="zh-CN" altLang="en-US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+mn-ea"/>
              </a:rPr>
              <a:t>下降多少，不同型号的晶体管，不同的厂家的规定有所差别。</a:t>
            </a:r>
            <a:endParaRPr lang="zh-CN" altLang="en-US" dirty="0"/>
          </a:p>
          <a:p>
            <a:pPr eaLnBrk="1" hangingPunct="1">
              <a:buFontTx/>
              <a:buNone/>
            </a:pPr>
            <a:endParaRPr lang="zh-CN" altLang="en-US" dirty="0" smtClean="0">
              <a:solidFill>
                <a:srgbClr val="000000"/>
              </a:solidFill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A3E5D-25F0-4FCE-A727-174DB6C2E80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kumimoji="0" lang="zh-CN" altLang="en-US" dirty="0" smtClean="0">
                <a:sym typeface="+mn-ea"/>
              </a:rPr>
              <a:t>三极管，全称应为半导体三极管，也称双极型晶体管、晶体三极管，是一种控制电流的半导体器件。其作用是把微弱信号放大成幅度值较大的电信号，也用作无触点开关。三极管是半导体基本元器件之一，具有电流放大作用，是电子电路的核心元件。</a:t>
            </a:r>
            <a:endParaRPr kumimoji="0" lang="zh-CN" altLang="en-US" dirty="0" smtClean="0">
              <a:sym typeface="+mn-ea"/>
            </a:endParaRPr>
          </a:p>
          <a:p>
            <a:endParaRPr kumimoji="0" lang="zh-CN" altLang="en-US" dirty="0" smtClean="0"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sym typeface="+mn-ea"/>
              </a:rPr>
              <a:t>e-b</a:t>
            </a:r>
            <a:r>
              <a:rPr lang="zh-CN" altLang="en-US">
                <a:solidFill>
                  <a:srgbClr val="000000"/>
                </a:solidFill>
                <a:sym typeface="+mn-ea"/>
              </a:rPr>
              <a:t>间的</a:t>
            </a:r>
            <a:r>
              <a:rPr lang="en-US" altLang="zh-CN">
                <a:solidFill>
                  <a:srgbClr val="000000"/>
                </a:solidFill>
                <a:sym typeface="+mn-ea"/>
              </a:rPr>
              <a:t>PN</a:t>
            </a:r>
            <a:r>
              <a:rPr lang="zh-CN" altLang="en-US">
                <a:solidFill>
                  <a:srgbClr val="000000"/>
                </a:solidFill>
                <a:sym typeface="+mn-ea"/>
              </a:rPr>
              <a:t>结称为</a:t>
            </a:r>
            <a:r>
              <a:rPr lang="zh-CN" altLang="en-US">
                <a:solidFill>
                  <a:srgbClr val="FF0000"/>
                </a:solidFill>
                <a:ea typeface="黑体" panose="02010609060101010101" pitchFamily="49" charset="-122"/>
                <a:sym typeface="+mn-ea"/>
              </a:rPr>
              <a:t>发射结(</a:t>
            </a:r>
            <a:r>
              <a:rPr lang="en-US" altLang="zh-CN">
                <a:solidFill>
                  <a:srgbClr val="FF0000"/>
                </a:solidFill>
                <a:ea typeface="黑体" panose="02010609060101010101" pitchFamily="49" charset="-122"/>
                <a:sym typeface="+mn-ea"/>
              </a:rPr>
              <a:t>Je)</a:t>
            </a:r>
            <a:endParaRPr lang="en-US" altLang="zh-CN" b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zh-CN">
                <a:solidFill>
                  <a:srgbClr val="000000"/>
                </a:solidFill>
                <a:sym typeface="+mn-ea"/>
              </a:rPr>
              <a:t>c-b</a:t>
            </a:r>
            <a:r>
              <a:rPr lang="zh-CN" altLang="en-US">
                <a:solidFill>
                  <a:srgbClr val="000000"/>
                </a:solidFill>
                <a:sym typeface="+mn-ea"/>
              </a:rPr>
              <a:t>间的</a:t>
            </a:r>
            <a:r>
              <a:rPr lang="en-US" altLang="zh-CN">
                <a:solidFill>
                  <a:srgbClr val="000000"/>
                </a:solidFill>
                <a:sym typeface="+mn-ea"/>
              </a:rPr>
              <a:t>PN</a:t>
            </a:r>
            <a:r>
              <a:rPr lang="zh-CN" altLang="en-US">
                <a:solidFill>
                  <a:srgbClr val="000000"/>
                </a:solidFill>
                <a:sym typeface="+mn-ea"/>
              </a:rPr>
              <a:t>结称为</a:t>
            </a:r>
            <a:r>
              <a:rPr lang="zh-CN" altLang="en-US">
                <a:solidFill>
                  <a:srgbClr val="FF0000"/>
                </a:solidFill>
                <a:ea typeface="黑体" panose="02010609060101010101" pitchFamily="49" charset="-122"/>
                <a:sym typeface="+mn-ea"/>
              </a:rPr>
              <a:t>集电结(</a:t>
            </a:r>
            <a:r>
              <a:rPr lang="en-US" altLang="zh-CN">
                <a:solidFill>
                  <a:srgbClr val="FF0000"/>
                </a:solidFill>
                <a:ea typeface="黑体" panose="02010609060101010101" pitchFamily="49" charset="-122"/>
                <a:sym typeface="+mn-ea"/>
              </a:rPr>
              <a:t>Jc)</a:t>
            </a:r>
            <a:endParaRPr kumimoji="0" lang="zh-CN" altLang="en-US" dirty="0" smtClean="0">
              <a:sym typeface="+mn-ea"/>
            </a:endParaRPr>
          </a:p>
          <a:p>
            <a:endParaRPr kumimoji="0" lang="zh-CN" altLang="en-US" dirty="0" smtClean="0">
              <a:sym typeface="+mn-ea"/>
            </a:endParaRPr>
          </a:p>
          <a:p>
            <a:r>
              <a:rPr kumimoji="0" lang="zh-CN" altLang="en-US" dirty="0" smtClean="0">
                <a:sym typeface="+mn-ea"/>
              </a:rPr>
              <a:t>从外表上看两个</a:t>
            </a:r>
            <a:r>
              <a:rPr kumimoji="0" lang="en-US" altLang="zh-CN" dirty="0" smtClean="0">
                <a:sym typeface="+mn-ea"/>
              </a:rPr>
              <a:t>N</a:t>
            </a:r>
            <a:r>
              <a:rPr kumimoji="0" lang="zh-CN" altLang="en-US" dirty="0" smtClean="0">
                <a:sym typeface="+mn-ea"/>
              </a:rPr>
              <a:t>区,(或两个</a:t>
            </a:r>
            <a:r>
              <a:rPr kumimoji="0" lang="en-US" altLang="zh-CN" dirty="0" smtClean="0">
                <a:sym typeface="+mn-ea"/>
              </a:rPr>
              <a:t>P</a:t>
            </a:r>
            <a:r>
              <a:rPr kumimoji="0" lang="zh-CN" altLang="en-US" dirty="0" smtClean="0">
                <a:sym typeface="+mn-ea"/>
              </a:rPr>
              <a:t>区)是对称的，实际上</a:t>
            </a:r>
            <a:r>
              <a:rPr kumimoji="0" lang="zh-CN" altLang="en-US" dirty="0" smtClean="0">
                <a:solidFill>
                  <a:srgbClr val="FF0000"/>
                </a:solidFill>
                <a:sym typeface="+mn-ea"/>
              </a:rPr>
              <a:t>发射区的掺杂浓度大</a:t>
            </a:r>
            <a:r>
              <a:rPr kumimoji="0" lang="zh-CN" altLang="en-US" dirty="0" smtClean="0">
                <a:sym typeface="+mn-ea"/>
              </a:rPr>
              <a:t>，</a:t>
            </a:r>
            <a:r>
              <a:rPr kumimoji="0" lang="zh-CN" altLang="en-US" dirty="0" smtClean="0">
                <a:solidFill>
                  <a:srgbClr val="FF0000"/>
                </a:solidFill>
                <a:sym typeface="+mn-ea"/>
              </a:rPr>
              <a:t>集电区掺杂浓度低</a:t>
            </a:r>
            <a:r>
              <a:rPr kumimoji="0" lang="zh-CN" altLang="en-US" dirty="0" smtClean="0">
                <a:sym typeface="+mn-ea"/>
              </a:rPr>
              <a:t>，且集电结面积大。基区要制造得很薄，其厚度一般在几个微米至几十个微米。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A3E5D-25F0-4FCE-A727-174DB6C2E80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A3E5D-25F0-4FCE-A727-174DB6C2E80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A3E5D-25F0-4FCE-A727-174DB6C2E80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经验：</a:t>
            </a:r>
            <a:r>
              <a:rPr lang="en-US" altLang="zh-CN"/>
              <a:t>α </a:t>
            </a:r>
            <a:r>
              <a:rPr lang="zh-CN" altLang="en-US"/>
              <a:t>的数值一般在0.9 ~0.99之间。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545"/>
            <a:ext cx="10363200" cy="1470107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417"/>
            <a:ext cx="8534400" cy="17526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53"/>
            <a:ext cx="2743200" cy="585185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53"/>
            <a:ext cx="8026400" cy="585185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7147"/>
            <a:ext cx="10363200" cy="136215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876"/>
            <a:ext cx="10363200" cy="150027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8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60435"/>
            <a:ext cx="10972800" cy="768380"/>
          </a:xfrm>
        </p:spPr>
        <p:txBody>
          <a:bodyPr/>
          <a:lstStyle>
            <a:lvl1pPr indent="215900">
              <a:lnSpc>
                <a:spcPct val="110000"/>
              </a:lnSpc>
              <a:spcBef>
                <a:spcPts val="0"/>
              </a:spcBef>
              <a:buNone/>
              <a:defRPr sz="2800" b="1"/>
            </a:lvl1pPr>
            <a:lvl2pPr indent="215900">
              <a:lnSpc>
                <a:spcPct val="110000"/>
              </a:lnSpc>
              <a:spcBef>
                <a:spcPts val="0"/>
              </a:spcBef>
              <a:defRPr sz="2400" b="1"/>
            </a:lvl2pPr>
            <a:lvl3pPr indent="215900">
              <a:lnSpc>
                <a:spcPct val="110000"/>
              </a:lnSpc>
              <a:spcBef>
                <a:spcPts val="0"/>
              </a:spcBef>
              <a:defRPr sz="2400" b="1"/>
            </a:lvl3pPr>
            <a:lvl4pPr indent="215900">
              <a:lnSpc>
                <a:spcPct val="110000"/>
              </a:lnSpc>
              <a:spcBef>
                <a:spcPts val="0"/>
              </a:spcBef>
              <a:defRPr sz="2400" b="1"/>
            </a:lvl4pPr>
            <a:lvl5pPr indent="215900">
              <a:lnSpc>
                <a:spcPct val="110000"/>
              </a:lnSpc>
              <a:spcBef>
                <a:spcPts val="0"/>
              </a:spcBef>
              <a:defRPr sz="2400" b="1"/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8722"/>
            <a:ext cx="10972800" cy="51977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53"/>
            <a:ext cx="10972800" cy="585185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356705"/>
            <a:ext cx="2844800" cy="365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356705"/>
            <a:ext cx="3860800" cy="365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356705"/>
            <a:ext cx="2844800" cy="3651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90"/>
            <a:ext cx="5384800" cy="45262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90"/>
            <a:ext cx="5384800" cy="45262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728"/>
            <a:ext cx="5181600" cy="4351581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728"/>
            <a:ext cx="5181600" cy="209879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928"/>
            <a:ext cx="5181600" cy="2100381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99"/>
            <a:ext cx="5386917" cy="63979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83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996"/>
            <a:ext cx="5386917" cy="39515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99"/>
            <a:ext cx="5389033" cy="63979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83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996"/>
            <a:ext cx="5389033" cy="39515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66"/>
            <a:ext cx="4011084" cy="11621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66"/>
            <a:ext cx="6815667" cy="58534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81"/>
            <a:ext cx="4011084" cy="4691326"/>
          </a:xfrm>
        </p:spPr>
        <p:txBody>
          <a:bodyPr/>
          <a:lstStyle>
            <a:lvl1pPr marL="0" indent="0">
              <a:buNone/>
              <a:defRPr sz="1405"/>
            </a:lvl1pPr>
            <a:lvl2pPr marL="457835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823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869"/>
            <a:ext cx="7315200" cy="56677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809"/>
            <a:ext cx="7315200" cy="411503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835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638"/>
            <a:ext cx="7315200" cy="804907"/>
          </a:xfrm>
        </p:spPr>
        <p:txBody>
          <a:bodyPr/>
          <a:lstStyle>
            <a:lvl1pPr marL="0" indent="0">
              <a:buNone/>
              <a:defRPr sz="1405"/>
            </a:lvl1pPr>
            <a:lvl2pPr marL="457835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823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608046-63BC-4F2A-82E5-1149B4156D8D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2" Type="http://schemas.openxmlformats.org/officeDocument/2006/relationships/theme" Target="../theme/theme1.xml"/><Relationship Id="rId41" Type="http://schemas.openxmlformats.org/officeDocument/2006/relationships/image" Target="../media/image1.jpeg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占位符 1"/>
          <p:cNvSpPr>
            <a:spLocks noGrp="1"/>
          </p:cNvSpPr>
          <p:nvPr>
            <p:ph type="title"/>
          </p:nvPr>
        </p:nvSpPr>
        <p:spPr>
          <a:xfrm>
            <a:off x="626533" y="642974"/>
            <a:ext cx="10953751" cy="846184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3555" name="文本占位符 2"/>
          <p:cNvSpPr>
            <a:spLocks noGrp="1"/>
          </p:cNvSpPr>
          <p:nvPr>
            <p:ph type="body"/>
          </p:nvPr>
        </p:nvSpPr>
        <p:spPr>
          <a:xfrm>
            <a:off x="609600" y="1600290"/>
            <a:ext cx="10972800" cy="452621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705"/>
            <a:ext cx="2844800" cy="365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5608046-63BC-4F2A-82E5-1149B4156D8D}" type="datetime1">
              <a:rPr kumimoji="0" lang="zh-CN" altLang="en-US">
                <a:solidFill>
                  <a:prstClr val="black">
                    <a:tint val="75000"/>
                  </a:prstClr>
                </a:solidFill>
              </a:rPr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705"/>
            <a:ext cx="3860800" cy="365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705"/>
            <a:ext cx="2844800" cy="3651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1">
                <a:solidFill>
                  <a:srgbClr val="C00000"/>
                </a:solidFill>
              </a:defRPr>
            </a:lvl1pPr>
          </a:lstStyle>
          <a:p>
            <a:pPr eaLnBrk="1" hangingPunct="1">
              <a:buFont typeface="Arial" panose="020B0604020202020204" pitchFamily="34" charset="0"/>
              <a:buNone/>
            </a:pPr>
            <a:fld id="{9A0DB2DC-4C9A-4742-B13C-FB6460FD3503}" type="slidenum">
              <a:rPr kumimoji="0" lang="zh-CN" altLang="en-US" dirty="0">
                <a:latin typeface="Arial" panose="020B0604020202020204" pitchFamily="34" charset="0"/>
              </a:rPr>
            </a:fld>
            <a:endParaRPr kumimoji="0"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" y="601010"/>
            <a:ext cx="12192000" cy="1589"/>
          </a:xfrm>
          <a:prstGeom prst="line">
            <a:avLst/>
          </a:prstGeom>
          <a:ln w="19050">
            <a:gradFill flip="none" rotWithShape="1">
              <a:gsLst>
                <a:gs pos="0">
                  <a:srgbClr val="0000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7"/>
          <p:cNvSpPr txBox="1">
            <a:spLocks noChangeArrowheads="1"/>
          </p:cNvSpPr>
          <p:nvPr userDrawn="1"/>
        </p:nvSpPr>
        <p:spPr bwMode="auto">
          <a:xfrm>
            <a:off x="3887047" y="90810"/>
            <a:ext cx="5237480" cy="4235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kumimoji="0" lang="zh-CN" altLang="en-US" sz="2160" dirty="0" smtClean="0">
                <a:solidFill>
                  <a:prstClr val="black"/>
                </a:solidFill>
                <a:latin typeface="Calibri" panose="020F0502020204030204" pitchFamily="34" charset="0"/>
              </a:rPr>
              <a:t>第一章</a:t>
            </a:r>
            <a:r>
              <a:rPr kumimoji="0" lang="en-US" altLang="zh-CN" sz="2160" dirty="0" smtClean="0">
                <a:solidFill>
                  <a:prstClr val="black"/>
                </a:solidFill>
                <a:latin typeface="Calibri" panose="020F0502020204030204" pitchFamily="34" charset="0"/>
              </a:rPr>
              <a:t>  </a:t>
            </a:r>
            <a:r>
              <a:rPr kumimoji="0" lang="zh-CN" altLang="en-US" sz="2160" dirty="0" smtClean="0">
                <a:solidFill>
                  <a:prstClr val="black"/>
                </a:solidFill>
                <a:latin typeface="Calibri" panose="020F0502020204030204" pitchFamily="34" charset="0"/>
              </a:rPr>
              <a:t>半导体器件基础</a:t>
            </a:r>
            <a:endParaRPr kumimoji="0" lang="en-US" altLang="zh-CN" sz="216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-43" y="500069"/>
            <a:ext cx="12192085" cy="1589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"/>
          <p:cNvSpPr txBox="1">
            <a:spLocks noChangeArrowheads="1"/>
          </p:cNvSpPr>
          <p:nvPr userDrawn="1"/>
        </p:nvSpPr>
        <p:spPr bwMode="auto">
          <a:xfrm>
            <a:off x="9649460" y="90810"/>
            <a:ext cx="2381251" cy="4235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kumimoji="0" lang="zh-CN" altLang="en-US" sz="2160" b="1"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</a:rPr>
              <a:t>低频模拟电路</a:t>
            </a:r>
            <a:endParaRPr kumimoji="0" lang="zh-CN" altLang="en-US" sz="2160" b="1"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3" name="图片 11" descr="西北大学图标2.JPG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0" y="0"/>
            <a:ext cx="1402080" cy="45910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2159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2159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2159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2159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8035" indent="2159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23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png"/><Relationship Id="rId4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1.wmf"/><Relationship Id="rId14" Type="http://schemas.openxmlformats.org/officeDocument/2006/relationships/notesSlide" Target="../notesSlides/notesSlide5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5.wmf"/><Relationship Id="rId10" Type="http://schemas.openxmlformats.org/officeDocument/2006/relationships/oleObject" Target="../embeddings/oleObject5.bin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13.bin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9.wmf"/><Relationship Id="rId16" Type="http://schemas.openxmlformats.org/officeDocument/2006/relationships/notesSlide" Target="../notesSlides/notesSlide6.xml"/><Relationship Id="rId15" Type="http://schemas.openxmlformats.org/officeDocument/2006/relationships/vmlDrawing" Target="../drawings/vmlDrawing3.v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image" Target="../media/image33.png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36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16.bin"/><Relationship Id="rId20" Type="http://schemas.openxmlformats.org/officeDocument/2006/relationships/vmlDrawing" Target="../drawings/vmlDrawing4.vml"/><Relationship Id="rId2" Type="http://schemas.openxmlformats.org/officeDocument/2006/relationships/image" Target="../media/image29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41.wmf"/><Relationship Id="rId17" Type="http://schemas.openxmlformats.org/officeDocument/2006/relationships/oleObject" Target="../embeddings/oleObject23.bin"/><Relationship Id="rId16" Type="http://schemas.openxmlformats.org/officeDocument/2006/relationships/image" Target="../media/image40.wmf"/><Relationship Id="rId15" Type="http://schemas.openxmlformats.org/officeDocument/2006/relationships/oleObject" Target="../embeddings/oleObject22.bin"/><Relationship Id="rId14" Type="http://schemas.openxmlformats.org/officeDocument/2006/relationships/image" Target="../media/image39.wmf"/><Relationship Id="rId13" Type="http://schemas.openxmlformats.org/officeDocument/2006/relationships/oleObject" Target="../embeddings/oleObject21.bin"/><Relationship Id="rId12" Type="http://schemas.openxmlformats.org/officeDocument/2006/relationships/image" Target="../media/image38.wmf"/><Relationship Id="rId11" Type="http://schemas.openxmlformats.org/officeDocument/2006/relationships/oleObject" Target="../embeddings/oleObject20.bin"/><Relationship Id="rId10" Type="http://schemas.openxmlformats.org/officeDocument/2006/relationships/image" Target="../media/image37.wmf"/><Relationship Id="rId1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2.xml"/><Relationship Id="rId6" Type="http://schemas.openxmlformats.org/officeDocument/2006/relationships/image" Target="../media/image43.png"/><Relationship Id="rId5" Type="http://schemas.openxmlformats.org/officeDocument/2006/relationships/tags" Target="../tags/tag11.xml"/><Relationship Id="rId4" Type="http://schemas.openxmlformats.org/officeDocument/2006/relationships/image" Target="../media/image42.png"/><Relationship Id="rId3" Type="http://schemas.openxmlformats.org/officeDocument/2006/relationships/oleObject" Target="../embeddings/oleObject24.bin"/><Relationship Id="rId2" Type="http://schemas.openxmlformats.org/officeDocument/2006/relationships/tags" Target="../tags/tag10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tags" Target="../tags/tag13.xml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image" Target="../media/image4.jpe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tags" Target="../tags/tag14.xml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6" Type="http://schemas.openxmlformats.org/officeDocument/2006/relationships/image" Target="../media/image45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5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53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26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wmf"/><Relationship Id="rId1" Type="http://schemas.openxmlformats.org/officeDocument/2006/relationships/oleObject" Target="../embeddings/oleObject3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31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2.GIF"/><Relationship Id="rId2" Type="http://schemas.openxmlformats.org/officeDocument/2006/relationships/image" Target="../media/image5.jpe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hyperlink" Target="2.1.pp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wmf"/><Relationship Id="rId1" Type="http://schemas.openxmlformats.org/officeDocument/2006/relationships/oleObject" Target="../embeddings/oleObject33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77290" y="666750"/>
            <a:ext cx="4749165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kumimoji="0" lang="en-US" altLang="zh-CN" sz="3200" b="1" u="sng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1.1  </a:t>
            </a:r>
            <a:r>
              <a:rPr kumimoji="0" lang="zh-CN" altLang="en-US" sz="3200" b="1" u="sng" dirty="0" smtClean="0">
                <a:solidFill>
                  <a:prstClr val="black"/>
                </a:solidFill>
                <a:latin typeface="Arial" panose="020B0604020202020204" pitchFamily="34" charset="0"/>
              </a:rPr>
              <a:t>半导体的基本知识</a:t>
            </a:r>
            <a:endParaRPr kumimoji="0" lang="en-US" altLang="zh-CN" sz="3200" b="1" u="sng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kumimoji="0" lang="en-US" altLang="zh-CN" sz="3200" b="1" u="sng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1.2  PN</a:t>
            </a:r>
            <a:r>
              <a:rPr kumimoji="0" lang="zh-CN" altLang="en-US" sz="3200" b="1" u="sng" dirty="0" smtClean="0">
                <a:solidFill>
                  <a:prstClr val="black"/>
                </a:solidFill>
                <a:latin typeface="Arial" panose="020B0604020202020204" pitchFamily="34" charset="0"/>
              </a:rPr>
              <a:t>结</a:t>
            </a:r>
            <a:endParaRPr kumimoji="0" lang="en-US" sz="3200" b="1" u="sng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kumimoji="0" lang="en-US" altLang="zh-CN" sz="3200" b="1" u="sng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1.3  </a:t>
            </a:r>
            <a:r>
              <a:rPr kumimoji="0" lang="zh-CN" altLang="en-US" sz="3200" b="1" u="sng" dirty="0" smtClean="0">
                <a:solidFill>
                  <a:prstClr val="black"/>
                </a:solidFill>
                <a:latin typeface="Arial" panose="020B0604020202020204" pitchFamily="34" charset="0"/>
              </a:rPr>
              <a:t>半导体二极管</a:t>
            </a:r>
            <a:endParaRPr kumimoji="0" lang="en-US" altLang="zh-CN" sz="3200" b="1" u="sng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kumimoji="0" lang="en-US" altLang="zh-CN" sz="3200" b="1" u="sng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1.4  </a:t>
            </a:r>
            <a:r>
              <a:rPr kumimoji="0" lang="zh-CN" altLang="en-US" sz="3200" b="1" u="sng" dirty="0">
                <a:solidFill>
                  <a:srgbClr val="FF0000"/>
                </a:solidFill>
                <a:latin typeface="Arial" panose="020B0604020202020204" pitchFamily="34" charset="0"/>
              </a:rPr>
              <a:t>晶体</a:t>
            </a:r>
            <a:r>
              <a:rPr kumimoji="0" lang="zh-CN" altLang="en-US" sz="3200" b="1" u="sng" dirty="0" smtClean="0">
                <a:solidFill>
                  <a:srgbClr val="FF0000"/>
                </a:solidFill>
                <a:latin typeface="Arial" panose="020B0604020202020204" pitchFamily="34" charset="0"/>
              </a:rPr>
              <a:t>三极管</a:t>
            </a:r>
            <a:endParaRPr kumimoji="0" lang="zh-CN" altLang="en-US" sz="3200" b="1" u="sng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kumimoji="0" lang="en-US" altLang="zh-CN" sz="3200" b="1" u="sng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1.5  </a:t>
            </a:r>
            <a:r>
              <a:rPr kumimoji="0" lang="zh-CN" altLang="en-US" sz="3200" b="1" u="sng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场效应管</a:t>
            </a:r>
            <a:endParaRPr kumimoji="0" lang="zh-CN" altLang="en-US" sz="3200" b="1" u="sng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6050280" y="1195705"/>
            <a:ext cx="5483225" cy="1497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pPr marL="0" indent="-457200" latinLnBrk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知识点</a:t>
            </a:r>
            <a:r>
              <a:rPr lang="zh-CN" altLang="en-US" b="1"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b="1">
              <a:cs typeface="Times New Roman" panose="02020603050405020304" pitchFamily="18" charset="0"/>
              <a:sym typeface="+mn-ea"/>
            </a:endParaRPr>
          </a:p>
          <a:p>
            <a:pPr marL="0" lvl="0" indent="-457200" latinLnBrk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b="1">
                <a:cs typeface="Times New Roman" panose="02020603050405020304" pitchFamily="18" charset="0"/>
                <a:sym typeface="+mn-ea"/>
              </a:rPr>
              <a:t>晶体管工作原理、</a:t>
            </a:r>
            <a:r>
              <a:rPr lang="zh-CN" b="1">
                <a:cs typeface="Times New Roman" panose="02020603050405020304" pitchFamily="18" charset="0"/>
                <a:sym typeface="+mn-ea"/>
              </a:rPr>
              <a:t>共射</a:t>
            </a:r>
            <a:r>
              <a:rPr lang="zh-CN" altLang="en-US" b="1">
                <a:cs typeface="Times New Roman" panose="02020603050405020304" pitchFamily="18" charset="0"/>
                <a:sym typeface="+mn-ea"/>
              </a:rPr>
              <a:t>特性曲线、主要参数、工作状态分析；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808980" y="1050925"/>
            <a:ext cx="0" cy="497014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3074"/>
          <p:cNvSpPr txBox="1">
            <a:spLocks noChangeArrowheads="1"/>
          </p:cNvSpPr>
          <p:nvPr/>
        </p:nvSpPr>
        <p:spPr bwMode="auto">
          <a:xfrm>
            <a:off x="6050280" y="2956560"/>
            <a:ext cx="470979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1.4.1 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晶体管的结构与类型</a:t>
            </a:r>
            <a:endParaRPr lang="zh-CN" altLang="en-US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3074"/>
          <p:cNvSpPr txBox="1">
            <a:spLocks noChangeArrowheads="1"/>
          </p:cNvSpPr>
          <p:nvPr/>
        </p:nvSpPr>
        <p:spPr bwMode="auto">
          <a:xfrm>
            <a:off x="6050280" y="3578860"/>
            <a:ext cx="54279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1.4.2 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晶体管的电流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放大作用</a:t>
            </a:r>
            <a:endParaRPr lang="zh-CN" altLang="en-US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3074"/>
          <p:cNvSpPr txBox="1">
            <a:spLocks noChangeArrowheads="1"/>
          </p:cNvSpPr>
          <p:nvPr/>
        </p:nvSpPr>
        <p:spPr bwMode="auto">
          <a:xfrm>
            <a:off x="6050280" y="5446078"/>
            <a:ext cx="610997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1.4.5 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温度对晶体管特性及参数的影响</a:t>
            </a:r>
            <a:endParaRPr lang="zh-CN" altLang="en-US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3074"/>
          <p:cNvSpPr txBox="1">
            <a:spLocks noChangeArrowheads="1"/>
          </p:cNvSpPr>
          <p:nvPr/>
        </p:nvSpPr>
        <p:spPr bwMode="auto">
          <a:xfrm>
            <a:off x="6050280" y="4201160"/>
            <a:ext cx="500316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1.4.3 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晶体管的共射特性曲线</a:t>
            </a:r>
            <a:endParaRPr lang="zh-CN" altLang="en-US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3074"/>
          <p:cNvSpPr txBox="1">
            <a:spLocks noChangeArrowheads="1"/>
          </p:cNvSpPr>
          <p:nvPr/>
        </p:nvSpPr>
        <p:spPr bwMode="auto">
          <a:xfrm>
            <a:off x="6050280" y="4823460"/>
            <a:ext cx="48463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1.4.4 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晶体管的主要参数</a:t>
            </a:r>
            <a:endParaRPr lang="zh-CN" altLang="en-US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图片 31746" descr="Dz01030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2750" r="-2272" b="-1718"/>
          <a:stretch>
            <a:fillRect/>
          </a:stretch>
        </p:blipFill>
        <p:spPr>
          <a:xfrm>
            <a:off x="6671945" y="720090"/>
            <a:ext cx="4017646" cy="3394075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</p:pic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1631315" y="1283334"/>
            <a:ext cx="7239000" cy="655319"/>
          </a:xfrm>
          <a:prstGeom prst="rect">
            <a:avLst/>
          </a:prstGeom>
        </p:spPr>
        <p:txBody>
          <a:bodyPr/>
          <a:lstStyle>
            <a:lvl1pPr marL="3429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kumimoji="0" lang="zh-CN" altLang="en-US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0" lang="en-US" altLang="zh-CN" b="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="0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kumimoji="0" lang="en-US" altLang="zh-CN" b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kumimoji="0" lang="en-US" altLang="zh-CN" b="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I</a:t>
            </a:r>
            <a:r>
              <a:rPr kumimoji="0" lang="en-US" altLang="zh-CN" b="0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EN</a:t>
            </a:r>
            <a:r>
              <a:rPr kumimoji="0" lang="en-US" altLang="zh-CN" b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+ </a:t>
            </a:r>
            <a:r>
              <a:rPr kumimoji="0" lang="en-US" altLang="zh-CN" b="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="0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EP</a:t>
            </a:r>
            <a:r>
              <a:rPr kumimoji="0" lang="en-US" altLang="zh-CN" b="0" baseline="-25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b="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</a:t>
            </a:r>
            <a:r>
              <a:rPr kumimoji="0" lang="zh-CN" altLang="en-US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且有</a:t>
            </a:r>
            <a:r>
              <a:rPr kumimoji="0" lang="en-US" altLang="zh-CN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b="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="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</a:t>
            </a:r>
            <a:r>
              <a:rPr kumimoji="0" lang="en-US" altLang="zh-CN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&gt;&gt;</a:t>
            </a:r>
            <a:r>
              <a:rPr kumimoji="0" lang="en-US" altLang="zh-CN" b="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="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EP</a:t>
            </a:r>
            <a:r>
              <a:rPr kumimoji="0" lang="en-US" altLang="zh-CN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kumimoji="0" lang="zh-CN" altLang="en-US" dirty="0" smtClean="0">
              <a:latin typeface="Times New Roman" panose="02020603050405020304" pitchFamily="18" charset="0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2383155" y="2788285"/>
            <a:ext cx="236347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0">
                <a:solidFill>
                  <a:srgbClr val="0000FF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CN</a:t>
            </a:r>
            <a:r>
              <a:rPr lang="en-US" altLang="zh-CN" sz="2800" b="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0" i="1">
                <a:solidFill>
                  <a:srgbClr val="0000FF"/>
                </a:solidFill>
                <a:latin typeface="Times New Roman" panose="02020603050405020304" pitchFamily="18" charset="0"/>
              </a:rPr>
              <a:t> I</a:t>
            </a:r>
            <a:r>
              <a:rPr lang="en-US" altLang="zh-CN" sz="2800" b="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CBO</a:t>
            </a:r>
            <a:r>
              <a:rPr lang="en-US" altLang="zh-CN" sz="2000">
                <a:solidFill>
                  <a:srgbClr val="007032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           </a:t>
            </a:r>
            <a:endParaRPr lang="zh-CN" altLang="en-US" sz="2400" b="0">
              <a:solidFill>
                <a:srgbClr val="3366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383160" y="3529182"/>
            <a:ext cx="32766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 i="1">
                <a:solidFill>
                  <a:srgbClr val="00703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7032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>
                <a:solidFill>
                  <a:srgbClr val="007032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0" i="1">
                <a:solidFill>
                  <a:srgbClr val="007032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="0" baseline="-25000">
                <a:solidFill>
                  <a:srgbClr val="007032"/>
                </a:solidFill>
                <a:latin typeface="Times New Roman" panose="02020603050405020304" pitchFamily="18" charset="0"/>
                <a:sym typeface="+mn-ea"/>
              </a:rPr>
              <a:t>BN</a:t>
            </a:r>
            <a:r>
              <a:rPr lang="en-US" altLang="zh-CN" sz="2800" b="0">
                <a:solidFill>
                  <a:srgbClr val="007032"/>
                </a:solidFill>
                <a:latin typeface="Times New Roman" panose="02020603050405020304" pitchFamily="18" charset="0"/>
                <a:sym typeface="+mn-ea"/>
              </a:rPr>
              <a:t>+ </a:t>
            </a:r>
            <a:r>
              <a:rPr lang="en-US" altLang="zh-CN" sz="2800" b="0" i="1">
                <a:solidFill>
                  <a:srgbClr val="00703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7032"/>
                </a:solidFill>
                <a:latin typeface="Times New Roman" panose="02020603050405020304" pitchFamily="18" charset="0"/>
              </a:rPr>
              <a:t>EP</a:t>
            </a:r>
            <a:r>
              <a:rPr lang="en-US" altLang="zh-CN" sz="2800" b="0" i="1">
                <a:solidFill>
                  <a:srgbClr val="00703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0">
                <a:solidFill>
                  <a:srgbClr val="007032"/>
                </a:solidFill>
                <a:latin typeface="Times New Roman" panose="02020603050405020304" pitchFamily="18" charset="0"/>
              </a:rPr>
              <a:t>－</a:t>
            </a:r>
            <a:r>
              <a:rPr lang="en-US" altLang="zh-CN" sz="2800" b="0" i="1">
                <a:solidFill>
                  <a:srgbClr val="00703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7032"/>
                </a:solidFill>
                <a:latin typeface="Times New Roman" panose="02020603050405020304" pitchFamily="18" charset="0"/>
              </a:rPr>
              <a:t>CBO</a:t>
            </a:r>
            <a:endParaRPr lang="en-US" altLang="zh-CN" sz="2800" b="0" baseline="-25000">
              <a:solidFill>
                <a:srgbClr val="00703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1952625" y="4198620"/>
            <a:ext cx="710120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0">
                <a:solidFill>
                  <a:srgbClr val="000000"/>
                </a:solidFill>
                <a:latin typeface="Times New Roman" panose="02020603050405020304" pitchFamily="18" charset="0"/>
              </a:rPr>
              <a:t>∴ </a:t>
            </a:r>
            <a:r>
              <a:rPr lang="en-US" altLang="zh-CN" sz="2800" b="0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0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EN</a:t>
            </a: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+</a:t>
            </a:r>
            <a:r>
              <a:rPr lang="en-US" altLang="zh-CN" sz="2800" b="0" i="1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="0" baseline="-2500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EP</a:t>
            </a:r>
            <a:r>
              <a:rPr lang="en-US" altLang="zh-CN" sz="2800" b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0" i="1">
                <a:solidFill>
                  <a:srgbClr val="E23BFB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E23BFB"/>
                </a:solidFill>
                <a:latin typeface="Times New Roman" panose="02020603050405020304" pitchFamily="18" charset="0"/>
              </a:rPr>
              <a:t>CN </a:t>
            </a:r>
            <a:r>
              <a:rPr lang="en-US" altLang="zh-CN" sz="2800" b="0">
                <a:solidFill>
                  <a:srgbClr val="E23BFB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2800" b="0" i="1">
                <a:solidFill>
                  <a:srgbClr val="E23BFB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E23BFB"/>
                </a:solidFill>
                <a:latin typeface="Times New Roman" panose="02020603050405020304" pitchFamily="18" charset="0"/>
              </a:rPr>
              <a:t>BN</a:t>
            </a: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+</a:t>
            </a:r>
            <a:r>
              <a:rPr lang="en-US" altLang="zh-CN" sz="2800" b="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0" i="1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="0" baseline="-2500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EP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b="0">
              <a:solidFill>
                <a:srgbClr val="3366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1703070" y="1989455"/>
            <a:ext cx="7239000" cy="594360"/>
          </a:xfrm>
          <a:prstGeom prst="rect">
            <a:avLst/>
          </a:prstGeom>
        </p:spPr>
        <p:txBody>
          <a:bodyPr/>
          <a:lstStyle>
            <a:lvl1pPr marL="3429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kumimoji="0" lang="zh-CN" altLang="en-US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b="0" i="1" dirty="0" smtClean="0">
                <a:solidFill>
                  <a:srgbClr val="E23BFB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="0" baseline="-25000" dirty="0" smtClean="0">
                <a:solidFill>
                  <a:srgbClr val="E23BFB"/>
                </a:solidFill>
                <a:latin typeface="Times New Roman" panose="02020603050405020304" pitchFamily="18" charset="0"/>
              </a:rPr>
              <a:t>EN</a:t>
            </a:r>
            <a:r>
              <a:rPr kumimoji="0" lang="en-US" altLang="zh-CN" b="0" dirty="0" smtClean="0">
                <a:solidFill>
                  <a:srgbClr val="E23BFB"/>
                </a:solidFill>
                <a:latin typeface="Times New Roman" panose="02020603050405020304" pitchFamily="18" charset="0"/>
              </a:rPr>
              <a:t>=</a:t>
            </a:r>
            <a:r>
              <a:rPr kumimoji="0" lang="en-US" altLang="zh-CN" b="0" i="1" dirty="0" smtClean="0">
                <a:solidFill>
                  <a:srgbClr val="E23BFB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="0" baseline="-25000" dirty="0" smtClean="0">
                <a:solidFill>
                  <a:srgbClr val="E23BFB"/>
                </a:solidFill>
                <a:latin typeface="Times New Roman" panose="02020603050405020304" pitchFamily="18" charset="0"/>
              </a:rPr>
              <a:t>CN</a:t>
            </a:r>
            <a:r>
              <a:rPr kumimoji="0" lang="en-US" altLang="zh-CN" b="0" dirty="0" smtClean="0">
                <a:solidFill>
                  <a:srgbClr val="E23BFB"/>
                </a:solidFill>
                <a:latin typeface="Times New Roman" panose="02020603050405020304" pitchFamily="18" charset="0"/>
              </a:rPr>
              <a:t>+</a:t>
            </a:r>
            <a:r>
              <a:rPr kumimoji="0" lang="en-US" altLang="zh-CN" b="0" i="1" dirty="0" smtClean="0">
                <a:solidFill>
                  <a:srgbClr val="E23BFB"/>
                </a:solidFill>
                <a:latin typeface="Times New Roman" panose="02020603050405020304" pitchFamily="18" charset="0"/>
              </a:rPr>
              <a:t> I</a:t>
            </a:r>
            <a:r>
              <a:rPr kumimoji="0" lang="en-US" altLang="zh-CN" b="0" baseline="-25000" dirty="0" smtClean="0">
                <a:solidFill>
                  <a:srgbClr val="E23BFB"/>
                </a:solidFill>
                <a:latin typeface="Times New Roman" panose="02020603050405020304" pitchFamily="18" charset="0"/>
              </a:rPr>
              <a:t>BN</a:t>
            </a:r>
            <a:r>
              <a:rPr kumimoji="0" lang="en-US" altLang="zh-CN" b="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kumimoji="0" lang="zh-CN" altLang="en-US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且有</a:t>
            </a:r>
            <a:r>
              <a:rPr kumimoji="0" lang="en-US" altLang="zh-CN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b="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="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</a:t>
            </a:r>
            <a:r>
              <a:rPr kumimoji="0" lang="en-US" altLang="zh-CN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&gt;&gt;</a:t>
            </a:r>
            <a:r>
              <a:rPr kumimoji="0" lang="en-US" altLang="zh-CN" b="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</a:t>
            </a:r>
            <a:r>
              <a:rPr kumimoji="0" lang="en-US" altLang="zh-CN" b="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BN</a:t>
            </a:r>
            <a:r>
              <a:rPr kumimoji="0" lang="en-US" altLang="zh-CN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kumimoji="0" lang="zh-CN" altLang="en-US" dirty="0" smtClean="0">
              <a:latin typeface="Times New Roman" panose="02020603050405020304" pitchFamily="18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1993900" y="5158105"/>
            <a:ext cx="4274185" cy="121094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2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从外部看的电流分配：</a:t>
            </a:r>
            <a:endParaRPr lang="zh-CN" altLang="en-US" sz="2800" dirty="0">
              <a:solidFill>
                <a:schemeClr val="tx2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2800" i="1">
                <a:solidFill>
                  <a:srgbClr val="00703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007032"/>
                </a:solidFill>
                <a:latin typeface="Times New Roman" panose="02020603050405020304" pitchFamily="18" charset="0"/>
              </a:rPr>
              <a:t>B</a:t>
            </a:r>
            <a:endParaRPr lang="en-US" altLang="zh-CN" sz="2800" b="0" baseline="-25000">
              <a:solidFill>
                <a:srgbClr val="00703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088380" y="4198620"/>
            <a:ext cx="467931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0">
                <a:solidFill>
                  <a:srgbClr val="000000"/>
                </a:solidFill>
                <a:latin typeface="Times New Roman" panose="02020603050405020304" pitchFamily="18" charset="0"/>
              </a:rPr>
              <a:t>=(</a:t>
            </a:r>
            <a:r>
              <a:rPr lang="en-US" altLang="zh-CN" sz="2800" b="0" i="1">
                <a:solidFill>
                  <a:srgbClr val="E23BFB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E23BFB"/>
                </a:solidFill>
                <a:latin typeface="Times New Roman" panose="02020603050405020304" pitchFamily="18" charset="0"/>
              </a:rPr>
              <a:t>CN</a:t>
            </a:r>
            <a:r>
              <a:rPr lang="en-US" altLang="zh-CN" sz="2800" b="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CBO</a:t>
            </a:r>
            <a:r>
              <a:rPr lang="en-US" altLang="zh-CN" sz="2800" b="0">
                <a:solidFill>
                  <a:srgbClr val="000000"/>
                </a:solidFill>
                <a:latin typeface="Times New Roman" panose="02020603050405020304" pitchFamily="18" charset="0"/>
              </a:rPr>
              <a:t>)+(</a:t>
            </a:r>
            <a:r>
              <a:rPr lang="en-US" altLang="zh-CN" sz="2800" b="0" i="1">
                <a:solidFill>
                  <a:srgbClr val="E23BFB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E23BFB"/>
                </a:solidFill>
                <a:latin typeface="Times New Roman" panose="02020603050405020304" pitchFamily="18" charset="0"/>
              </a:rPr>
              <a:t>BN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0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EP</a:t>
            </a:r>
            <a:r>
              <a:rPr lang="en-US" altLang="zh-CN" sz="2800" b="0">
                <a:solidFill>
                  <a:srgbClr val="0000FF"/>
                </a:solidFill>
                <a:latin typeface="Times New Roman" panose="02020603050405020304" pitchFamily="18" charset="0"/>
              </a:rPr>
              <a:t>－</a:t>
            </a:r>
            <a:r>
              <a:rPr lang="en-US" altLang="zh-CN" sz="2800" b="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CBO</a:t>
            </a:r>
            <a:r>
              <a:rPr lang="en-US" altLang="zh-CN" sz="2800" b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endParaRPr lang="zh-CN" altLang="en-US" sz="2400" b="0">
              <a:solidFill>
                <a:srgbClr val="336699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87345" y="4866640"/>
            <a:ext cx="545465" cy="0"/>
          </a:xfrm>
          <a:prstGeom prst="line">
            <a:avLst/>
          </a:prstGeom>
          <a:ln w="19050">
            <a:solidFill>
              <a:srgbClr val="E23B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449695" y="4875530"/>
            <a:ext cx="133200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155305" y="4875530"/>
            <a:ext cx="1980000" cy="0"/>
          </a:xfrm>
          <a:prstGeom prst="line">
            <a:avLst/>
          </a:prstGeom>
          <a:ln w="19050">
            <a:solidFill>
              <a:srgbClr val="007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05" name="文本占位符 33793"/>
          <p:cNvSpPr>
            <a:spLocks noGrp="1"/>
          </p:cNvSpPr>
          <p:nvPr/>
        </p:nvSpPr>
        <p:spPr>
          <a:xfrm>
            <a:off x="6383656" y="5164455"/>
            <a:ext cx="4277360" cy="155702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－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扩散运动形成的电流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－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漂移运动形成的电流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i="1">
                <a:solidFill>
                  <a:srgbClr val="00703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800" b="1" baseline="-25000">
                <a:solidFill>
                  <a:srgbClr val="00703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b="1">
                <a:solidFill>
                  <a:srgbClr val="00703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－</a:t>
            </a:r>
            <a:r>
              <a:rPr lang="zh-CN" altLang="en-US" sz="2800" b="1" dirty="0">
                <a:solidFill>
                  <a:srgbClr val="00703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复合运动形成的电流</a:t>
            </a:r>
            <a:endParaRPr lang="zh-CN" altLang="en-US" sz="2800" b="1" dirty="0">
              <a:solidFill>
                <a:srgbClr val="00703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7030720" y="4797425"/>
            <a:ext cx="538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           </a:t>
            </a:r>
            <a:endParaRPr lang="en-US" altLang="zh-CN" sz="18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923020" y="4784725"/>
            <a:ext cx="7334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 i="1">
                <a:solidFill>
                  <a:srgbClr val="00703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0" baseline="-25000">
                <a:solidFill>
                  <a:srgbClr val="007032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0" baseline="-25000">
              <a:solidFill>
                <a:srgbClr val="00703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 Box 3074"/>
          <p:cNvSpPr txBox="1">
            <a:spLocks noChangeArrowheads="1"/>
          </p:cNvSpPr>
          <p:nvPr/>
        </p:nvSpPr>
        <p:spPr bwMode="auto">
          <a:xfrm>
            <a:off x="1057910" y="577215"/>
            <a:ext cx="457454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  <a:buClrTx/>
              <a:buSzTx/>
              <a:buFontTx/>
            </a:pPr>
            <a:r>
              <a:rPr lang="zh-CN" sz="2800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二、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晶体管的电流分配关系</a:t>
            </a:r>
            <a:endParaRPr lang="zh-CN" altLang="en-US" sz="2800" b="1" u="sng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  <p:bldP spid="7" grpId="0" bldLvl="0" animBg="1" autoUpdateAnimBg="0"/>
      <p:bldP spid="8" grpId="0" bldLvl="0" animBg="1" autoUpdateAnimBg="0"/>
      <p:bldP spid="9" grpId="0"/>
      <p:bldP spid="10" grpId="0" bldLvl="0" animBg="1" autoUpdateAnimBg="0"/>
      <p:bldP spid="11" grpId="0" bldLvl="0" animBg="1" autoUpdateAnimBg="0"/>
      <p:bldP spid="47105" grpId="0"/>
      <p:bldP spid="4" grpId="0" bldLvl="0" animBg="1" autoUpdateAnimBg="0"/>
      <p:bldP spid="13" grpId="0" bldLvl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 txBox="1">
            <a:spLocks noChangeArrowheads="1"/>
          </p:cNvSpPr>
          <p:nvPr/>
        </p:nvSpPr>
        <p:spPr>
          <a:xfrm>
            <a:off x="848360" y="1196340"/>
            <a:ext cx="9480550" cy="2140585"/>
          </a:xfrm>
          <a:prstGeom prst="rect">
            <a:avLst/>
          </a:prstGeom>
        </p:spPr>
        <p:txBody>
          <a:bodyPr/>
          <a:lstStyle>
            <a:lvl1pPr marL="3429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dirty="0">
                <a:solidFill>
                  <a:srgbClr val="FF6600"/>
                </a:solidFill>
                <a:latin typeface="宋体" panose="02010600030101010101" pitchFamily="2" charset="-122"/>
                <a:sym typeface="+mn-ea"/>
              </a:rPr>
              <a:t>①</a:t>
            </a:r>
            <a:r>
              <a:rPr lang="en-US" altLang="zh-CN" dirty="0">
                <a:solidFill>
                  <a:srgbClr val="FF6600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三种组态</a:t>
            </a:r>
            <a:endParaRPr lang="zh-CN" altLang="en-US" dirty="0">
              <a:solidFill>
                <a:srgbClr val="FF66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zh-CN" altLang="en-US" sz="2400" dirty="0" smtClean="0">
                <a:latin typeface="Times New Roman" panose="02020603050405020304" pitchFamily="18" charset="0"/>
              </a:rPr>
              <a:t>      双极型晶体管有三个电极，其中两个作为输入</a:t>
            </a:r>
            <a:r>
              <a:rPr kumimoji="0" lang="zh-CN" altLang="en-US" sz="2400" dirty="0" smtClean="0">
                <a:latin typeface="Times New Roman" panose="02020603050405020304" pitchFamily="18" charset="0"/>
                <a:sym typeface="+mn-ea"/>
              </a:rPr>
              <a:t>，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两个作为输出，这样必然有一个电极是公共电极。晶体管组成的基本放大电路有三种基本接法，也称三种</a:t>
            </a:r>
            <a:r>
              <a:rPr kumimoji="0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组态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。</a:t>
            </a:r>
            <a:endParaRPr kumimoji="0" lang="zh-CN" altLang="en-US" sz="2400" dirty="0" smtClean="0">
              <a:latin typeface="宋体" panose="02010600030101010101" pitchFamily="2" charset="-122"/>
            </a:endParaRPr>
          </a:p>
        </p:txBody>
      </p:sp>
      <p:sp>
        <p:nvSpPr>
          <p:cNvPr id="5" name="Text Box 50"/>
          <p:cNvSpPr txBox="1">
            <a:spLocks noChangeArrowheads="1"/>
          </p:cNvSpPr>
          <p:nvPr/>
        </p:nvSpPr>
        <p:spPr bwMode="auto">
          <a:xfrm>
            <a:off x="1719580" y="4149090"/>
            <a:ext cx="98628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703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共集电极接法（</a:t>
            </a:r>
            <a:r>
              <a:rPr lang="zh-CN" altLang="en-US" sz="2400" dirty="0">
                <a:solidFill>
                  <a:srgbClr val="00703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共集、</a:t>
            </a:r>
            <a:r>
              <a:rPr lang="en-US" altLang="zh-CN" sz="2400" dirty="0">
                <a:solidFill>
                  <a:srgbClr val="00703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CC</a:t>
            </a:r>
            <a:r>
              <a:rPr lang="zh-CN" altLang="en-US" sz="2400" dirty="0">
                <a:solidFill>
                  <a:srgbClr val="00703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组态）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，集电极作为公共电极，用</a:t>
            </a:r>
            <a:r>
              <a:rPr lang="en-US" altLang="zh-CN" sz="2400" dirty="0">
                <a:solidFill>
                  <a:srgbClr val="007032"/>
                </a:solidFill>
                <a:latin typeface="Times New Roman" panose="02020603050405020304" pitchFamily="18" charset="0"/>
              </a:rPr>
              <a:t>CC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表示。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51"/>
          <p:cNvSpPr txBox="1">
            <a:spLocks noChangeArrowheads="1"/>
          </p:cNvSpPr>
          <p:nvPr/>
        </p:nvSpPr>
        <p:spPr bwMode="auto">
          <a:xfrm>
            <a:off x="1719580" y="3645535"/>
            <a:ext cx="94843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共基极接法（</a:t>
            </a: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共基、</a:t>
            </a:r>
            <a:r>
              <a:rPr lang="en-US" altLang="zh-CN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CB</a:t>
            </a: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组态）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基极作为公共电极，用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CB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表示；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52"/>
          <p:cNvSpPr txBox="1">
            <a:spLocks noChangeArrowheads="1"/>
          </p:cNvSpPr>
          <p:nvPr/>
        </p:nvSpPr>
        <p:spPr bwMode="auto">
          <a:xfrm>
            <a:off x="1719580" y="3141980"/>
            <a:ext cx="9845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共发射极接法（共射、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CE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组态）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，发射极作为公共电极，用</a:t>
            </a:r>
            <a:r>
              <a:rPr lang="en-US" altLang="zh-CN" sz="2400" dirty="0">
                <a:solidFill>
                  <a:srgbClr val="FF5050"/>
                </a:solidFill>
                <a:latin typeface="Times New Roman" panose="02020603050405020304" pitchFamily="18" charset="0"/>
              </a:rPr>
              <a:t>CE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表示；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7464425" y="4750435"/>
            <a:ext cx="2095500" cy="1752600"/>
            <a:chOff x="9355" y="7707"/>
            <a:chExt cx="3300" cy="276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55" y="7707"/>
              <a:ext cx="3300" cy="2760"/>
            </a:xfrm>
            <a:prstGeom prst="rect">
              <a:avLst/>
            </a:prstGeom>
          </p:spPr>
        </p:pic>
        <p:sp>
          <p:nvSpPr>
            <p:cNvPr id="17" name="椭圆 16"/>
            <p:cNvSpPr/>
            <p:nvPr/>
          </p:nvSpPr>
          <p:spPr>
            <a:xfrm>
              <a:off x="11206" y="9666"/>
              <a:ext cx="119" cy="1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423795" y="4752341"/>
            <a:ext cx="2090420" cy="1747520"/>
            <a:chOff x="1417" y="7710"/>
            <a:chExt cx="3292" cy="275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7" y="7710"/>
              <a:ext cx="3293" cy="2753"/>
            </a:xfrm>
            <a:prstGeom prst="rect">
              <a:avLst/>
            </a:prstGeom>
          </p:spPr>
        </p:pic>
        <p:sp>
          <p:nvSpPr>
            <p:cNvPr id="18" name="椭圆 17"/>
            <p:cNvSpPr/>
            <p:nvPr/>
          </p:nvSpPr>
          <p:spPr>
            <a:xfrm>
              <a:off x="3296" y="9658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64735" y="4869815"/>
            <a:ext cx="2324735" cy="1647189"/>
            <a:chOff x="5261" y="7895"/>
            <a:chExt cx="3661" cy="2594"/>
          </a:xfrm>
        </p:grpSpPr>
        <p:grpSp>
          <p:nvGrpSpPr>
            <p:cNvPr id="20" name="组合 19"/>
            <p:cNvGrpSpPr/>
            <p:nvPr/>
          </p:nvGrpSpPr>
          <p:grpSpPr>
            <a:xfrm>
              <a:off x="5311" y="7895"/>
              <a:ext cx="3442" cy="2594"/>
              <a:chOff x="5311" y="7895"/>
              <a:chExt cx="3442" cy="2594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1" y="7895"/>
                <a:ext cx="3443" cy="2595"/>
              </a:xfrm>
              <a:prstGeom prst="rect">
                <a:avLst/>
              </a:prstGeom>
            </p:spPr>
          </p:pic>
          <p:sp>
            <p:nvSpPr>
              <p:cNvPr id="16" name="椭圆 15"/>
              <p:cNvSpPr/>
              <p:nvPr/>
            </p:nvSpPr>
            <p:spPr>
              <a:xfrm>
                <a:off x="6938" y="9676"/>
                <a:ext cx="119" cy="11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5261" y="8863"/>
              <a:ext cx="1269" cy="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>
                <a:lnSpc>
                  <a:spcPct val="110000"/>
                </a:lnSpc>
                <a:buNone/>
              </a:pPr>
              <a:r>
                <a:rPr lang="zh-CN" altLang="en-US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输入</a:t>
              </a:r>
              <a:endPara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7653" y="8863"/>
              <a:ext cx="1269" cy="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>
                <a:lnSpc>
                  <a:spcPct val="110000"/>
                </a:lnSpc>
                <a:buNone/>
              </a:pPr>
              <a:r>
                <a:rPr lang="zh-CN" altLang="en-US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</a:t>
              </a:r>
              <a:endPara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 Box 3074"/>
          <p:cNvSpPr txBox="1">
            <a:spLocks noChangeArrowheads="1"/>
          </p:cNvSpPr>
          <p:nvPr/>
        </p:nvSpPr>
        <p:spPr bwMode="auto">
          <a:xfrm>
            <a:off x="842645" y="577215"/>
            <a:ext cx="48291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  <a:buClrTx/>
              <a:buSzTx/>
              <a:buFontTx/>
            </a:pPr>
            <a:r>
              <a:rPr lang="zh-CN" sz="2800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三、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晶体管的电流放大系数</a:t>
            </a:r>
            <a:endParaRPr lang="zh-CN" altLang="en-US" sz="2800" b="1" u="sng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6" grpId="0" bldLvl="0" animBg="1" autoUpdateAnimBg="0"/>
      <p:bldP spid="7" grpId="0" bldLvl="0" animBg="1" autoUpdateAnimBg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2120756" y="2767831"/>
          <a:ext cx="3498215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8" name="Equation" r:id="rId1" imgW="1358900" imgH="254000" progId="Equation.DSMT4">
                  <p:embed/>
                </p:oleObj>
              </mc:Choice>
              <mc:Fallback>
                <p:oleObj name="Equation" r:id="rId1" imgW="1358900" imgH="254000" progId="Equation.DSMT4">
                  <p:embed/>
                  <p:pic>
                    <p:nvPicPr>
                      <p:cNvPr id="0" name="图片 55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756" y="2767831"/>
                        <a:ext cx="3498215" cy="652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683876" y="1415282"/>
          <a:ext cx="2970530" cy="1033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9" name="Equation" r:id="rId3" imgW="1244600" imgH="431800" progId="Equation.DSMT4">
                  <p:embed/>
                </p:oleObj>
              </mc:Choice>
              <mc:Fallback>
                <p:oleObj name="Equation" r:id="rId3" imgW="1244600" imgH="431800" progId="Equation.DSMT4">
                  <p:embed/>
                  <p:pic>
                    <p:nvPicPr>
                      <p:cNvPr id="0" name="图片 55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3876" y="1415282"/>
                        <a:ext cx="2970530" cy="1033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1129665" y="767079"/>
            <a:ext cx="571627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共射</a:t>
            </a:r>
            <a:r>
              <a:rPr lang="zh-CN" altLang="en-US" sz="2800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直流</a:t>
            </a:r>
            <a:r>
              <a:rPr lang="en-US" altLang="zh-CN" sz="2800" i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电流放大系数</a:t>
            </a:r>
            <a:endParaRPr lang="zh-CN" altLang="en-US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1560195" y="5074285"/>
            <a:ext cx="9730105" cy="90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式中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CEO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穿透电流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，物理意义是：当基极开路（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=0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）时，在集电极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电源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CC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作用下的集电极与发射极之间形成的电流。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1747" name="图片 31746" descr="Dz01030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2750" r="-2272" b="-1718"/>
          <a:stretch>
            <a:fillRect/>
          </a:stretch>
        </p:blipFill>
        <p:spPr>
          <a:xfrm>
            <a:off x="7219315" y="720090"/>
            <a:ext cx="3398519" cy="287147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</p:pic>
      <p:graphicFrame>
        <p:nvGraphicFramePr>
          <p:cNvPr id="22" name="Object 8"/>
          <p:cNvGraphicFramePr>
            <a:graphicFrameLocks noChangeAspect="1"/>
          </p:cNvGraphicFramePr>
          <p:nvPr/>
        </p:nvGraphicFramePr>
        <p:xfrm>
          <a:off x="5454189" y="739325"/>
          <a:ext cx="36385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Equation" r:id="rId6" imgW="152400" imgH="241300" progId="Equation.DSMT4">
                  <p:embed/>
                </p:oleObj>
              </mc:Choice>
              <mc:Fallback>
                <p:oleObj name="Equation" r:id="rId6" imgW="152400" imgH="241300" progId="Equation.DSMT4">
                  <p:embed/>
                  <p:pic>
                    <p:nvPicPr>
                      <p:cNvPr id="0" name="图片 55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189" y="739325"/>
                        <a:ext cx="36385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7473320" y="4345157"/>
            <a:ext cx="32766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0" i="1">
                <a:solidFill>
                  <a:srgbClr val="0099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99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>
                <a:solidFill>
                  <a:srgbClr val="0099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0" i="1">
                <a:solidFill>
                  <a:srgbClr val="0099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9900"/>
                </a:solidFill>
                <a:latin typeface="Times New Roman" panose="02020603050405020304" pitchFamily="18" charset="0"/>
              </a:rPr>
              <a:t>EP</a:t>
            </a:r>
            <a:r>
              <a:rPr lang="en-US" altLang="zh-CN" sz="2800" b="0">
                <a:solidFill>
                  <a:srgbClr val="0099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0" i="1">
                <a:solidFill>
                  <a:srgbClr val="009900"/>
                </a:solidFill>
                <a:latin typeface="Times New Roman" panose="02020603050405020304" pitchFamily="18" charset="0"/>
              </a:rPr>
              <a:t> I</a:t>
            </a:r>
            <a:r>
              <a:rPr lang="en-US" altLang="zh-CN" sz="2800" b="0" baseline="-25000">
                <a:solidFill>
                  <a:srgbClr val="009900"/>
                </a:solidFill>
                <a:latin typeface="Times New Roman" panose="02020603050405020304" pitchFamily="18" charset="0"/>
              </a:rPr>
              <a:t>BN</a:t>
            </a:r>
            <a:r>
              <a:rPr lang="en-US" altLang="zh-CN" sz="2800" b="0">
                <a:solidFill>
                  <a:srgbClr val="009900"/>
                </a:solidFill>
                <a:latin typeface="Times New Roman" panose="02020603050405020304" pitchFamily="18" charset="0"/>
              </a:rPr>
              <a:t>－</a:t>
            </a:r>
            <a:r>
              <a:rPr lang="en-US" altLang="zh-CN" sz="2800" b="0" i="1">
                <a:solidFill>
                  <a:srgbClr val="0099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9900"/>
                </a:solidFill>
                <a:latin typeface="Times New Roman" panose="02020603050405020304" pitchFamily="18" charset="0"/>
              </a:rPr>
              <a:t>CBO</a:t>
            </a:r>
            <a:endParaRPr lang="en-US" altLang="zh-CN" sz="2800" b="0" baseline="-25000">
              <a:solidFill>
                <a:srgbClr val="0099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" name="Object 8"/>
          <p:cNvGraphicFramePr>
            <a:graphicFrameLocks noChangeAspect="1"/>
          </p:cNvGraphicFramePr>
          <p:nvPr/>
        </p:nvGraphicFramePr>
        <p:xfrm>
          <a:off x="4640119" y="1405122"/>
          <a:ext cx="1727835" cy="1033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Equation" r:id="rId8" imgW="723900" imgH="431800" progId="Equation.DSMT4">
                  <p:embed/>
                </p:oleObj>
              </mc:Choice>
              <mc:Fallback>
                <p:oleObj name="Equation" r:id="rId8" imgW="723900" imgH="431800" progId="Equation.DSMT4">
                  <p:embed/>
                  <p:pic>
                    <p:nvPicPr>
                      <p:cNvPr id="0" name="图片 55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119" y="1405122"/>
                        <a:ext cx="1727835" cy="1033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7419975" y="3693160"/>
            <a:ext cx="26485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0">
                <a:solidFill>
                  <a:srgbClr val="0000FF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CN</a:t>
            </a:r>
            <a:r>
              <a:rPr lang="en-US" altLang="zh-CN" sz="2800" b="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0" i="1">
                <a:solidFill>
                  <a:srgbClr val="0000FF"/>
                </a:solidFill>
                <a:latin typeface="Times New Roman" panose="02020603050405020304" pitchFamily="18" charset="0"/>
              </a:rPr>
              <a:t> I</a:t>
            </a:r>
            <a:r>
              <a:rPr lang="en-US" altLang="zh-CN" sz="2800" b="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CBO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             </a:t>
            </a:r>
            <a:endParaRPr lang="zh-CN" altLang="en-US" sz="2400" b="0">
              <a:solidFill>
                <a:srgbClr val="336699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6" name="Object 6"/>
          <p:cNvGraphicFramePr>
            <a:graphicFrameLocks noChangeAspect="1"/>
          </p:cNvGraphicFramePr>
          <p:nvPr/>
        </p:nvGraphicFramePr>
        <p:xfrm>
          <a:off x="2569701" y="3656196"/>
          <a:ext cx="2026285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Equation" r:id="rId10" imgW="787400" imgH="254000" progId="Equation.DSMT4">
                  <p:embed/>
                </p:oleObj>
              </mc:Choice>
              <mc:Fallback>
                <p:oleObj name="Equation" r:id="rId10" imgW="787400" imgH="254000" progId="Equation.DSMT4">
                  <p:embed/>
                  <p:pic>
                    <p:nvPicPr>
                      <p:cNvPr id="0" name="图片 55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9701" y="3656196"/>
                        <a:ext cx="2026285" cy="652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83062" y="6022067"/>
            <a:ext cx="8011405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CBO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为</a:t>
            </a:r>
            <a:r>
              <a:rPr 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发射极开路时，集电结的反向饱和电流。</a:t>
            </a:r>
            <a:endParaRPr lang="zh-CN" sz="2400" dirty="0">
              <a:solidFill>
                <a:schemeClr val="tx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4" grpId="0" bldLvl="0" animBg="1" autoUpdateAnimBg="0"/>
      <p:bldP spid="28" grpId="0" bldLvl="0" animBg="1" autoUpdateAnimBg="0"/>
      <p:bldP spid="3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graphicFrame>
        <p:nvGraphicFramePr>
          <p:cNvPr id="40" name="Object 6"/>
          <p:cNvGraphicFramePr>
            <a:graphicFrameLocks noChangeAspect="1"/>
          </p:cNvGraphicFramePr>
          <p:nvPr/>
        </p:nvGraphicFramePr>
        <p:xfrm>
          <a:off x="4134976" y="836796"/>
          <a:ext cx="3498214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Equation" r:id="rId1" imgW="1358900" imgH="254000" progId="Equation.DSMT4">
                  <p:embed/>
                </p:oleObj>
              </mc:Choice>
              <mc:Fallback>
                <p:oleObj name="Equation" r:id="rId1" imgW="1358900" imgH="254000" progId="Equation.DSMT4">
                  <p:embed/>
                  <p:pic>
                    <p:nvPicPr>
                      <p:cNvPr id="0" name="图片 55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4976" y="836796"/>
                        <a:ext cx="3498214" cy="652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738630" y="1628775"/>
            <a:ext cx="8610600" cy="565150"/>
            <a:chOff x="112" y="2565"/>
            <a:chExt cx="13560" cy="890"/>
          </a:xfrm>
        </p:grpSpPr>
        <p:sp>
          <p:nvSpPr>
            <p:cNvPr id="38" name="Text Box 34"/>
            <p:cNvSpPr txBox="1">
              <a:spLocks noChangeArrowheads="1"/>
            </p:cNvSpPr>
            <p:nvPr/>
          </p:nvSpPr>
          <p:spPr bwMode="auto">
            <a:xfrm>
              <a:off x="112" y="2565"/>
              <a:ext cx="13560" cy="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一般情况下，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 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&gt;&gt; 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I</a:t>
              </a:r>
              <a:r>
                <a:rPr lang="en-US" altLang="zh-CN" sz="2800" baseline="-250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CBO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</a:t>
              </a:r>
              <a:r>
                <a:rPr lang="zh-CN" altLang="en-US" sz="2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&gt;&gt; 1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，故上式可近似：</a:t>
              </a:r>
              <a:endPara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 flipV="1">
              <a:off x="7031" y="2683"/>
              <a:ext cx="3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016040" y="2348573"/>
          <a:ext cx="158432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83" name="Equation" r:id="rId3" imgW="571500" imgH="254000" progId="Equation.DSMT4">
                  <p:embed/>
                </p:oleObj>
              </mc:Choice>
              <mc:Fallback>
                <p:oleObj name="Equation" r:id="rId3" imgW="571500" imgH="254000" progId="Equation.DSMT4">
                  <p:embed/>
                  <p:pic>
                    <p:nvPicPr>
                      <p:cNvPr id="0" name="图片 55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040" y="2348573"/>
                        <a:ext cx="158432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66290" y="3284855"/>
            <a:ext cx="9582150" cy="565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说明：工程近似分析时可认为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组态</a:t>
            </a:r>
            <a:r>
              <a:rPr lang="zh-CN" alt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直流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电流放大系数：</a:t>
            </a:r>
            <a:endParaRPr lang="zh-CN" alt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46"/>
          <p:cNvGraphicFramePr>
            <a:graphicFrameLocks noChangeAspect="1"/>
          </p:cNvGraphicFramePr>
          <p:nvPr/>
        </p:nvGraphicFramePr>
        <p:xfrm>
          <a:off x="5116052" y="4076725"/>
          <a:ext cx="1303020" cy="1198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5" imgW="469900" imgH="431800" progId="Equation.DSMT4">
                  <p:embed/>
                </p:oleObj>
              </mc:Choice>
              <mc:Fallback>
                <p:oleObj name="Equation" r:id="rId5" imgW="469900" imgH="431800" progId="Equation.DSMT4">
                  <p:embed/>
                  <p:pic>
                    <p:nvPicPr>
                      <p:cNvPr id="0" name="图片 55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052" y="4076725"/>
                        <a:ext cx="1303020" cy="119824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2066290" y="5445125"/>
            <a:ext cx="8285480" cy="565150"/>
            <a:chOff x="850" y="8575"/>
            <a:chExt cx="13048" cy="890"/>
          </a:xfrm>
        </p:grpSpPr>
        <p:sp>
          <p:nvSpPr>
            <p:cNvPr id="8" name="文本框 7"/>
            <p:cNvSpPr txBox="1"/>
            <p:nvPr/>
          </p:nvSpPr>
          <p:spPr>
            <a:xfrm>
              <a:off x="850" y="8575"/>
              <a:ext cx="13048" cy="8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>
                <a:lnSpc>
                  <a:spcPct val="110000"/>
                </a:lnSpc>
                <a:buNone/>
              </a:pPr>
              <a:r>
                <a:rPr lang="zh-CN" alt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经验：</a:t>
              </a:r>
              <a:r>
                <a:rPr lang="zh-CN" altLang="en-US" sz="2800" b="1" i="1" dirty="0">
                  <a:solidFill>
                    <a:srgbClr val="000000"/>
                  </a:solidFill>
                  <a:cs typeface="Times New Roman" panose="02020603050405020304" pitchFamily="18" charset="0"/>
                  <a:sym typeface="+mn-ea"/>
                </a:rPr>
                <a:t>β</a:t>
              </a:r>
              <a:r>
                <a:rPr lang="en-US" altLang="zh-CN" sz="2800" b="1" i="1" dirty="0">
                  <a:solidFill>
                    <a:srgbClr val="000000"/>
                  </a:solidFill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zh-CN" alt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的数值一般在几十到几百之间。</a:t>
              </a:r>
              <a:endPara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2664" y="8688"/>
              <a:ext cx="3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145979" y="1413674"/>
          <a:ext cx="1355089" cy="1073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4" name="公式" r:id="rId1" imgW="545465" imgH="431800" progId="Equation.3">
                  <p:embed/>
                </p:oleObj>
              </mc:Choice>
              <mc:Fallback>
                <p:oleObj name="公式" r:id="rId1" imgW="545465" imgH="431800" progId="Equation.3">
                  <p:embed/>
                  <p:pic>
                    <p:nvPicPr>
                      <p:cNvPr id="0" name="图片 544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979" y="1413674"/>
                        <a:ext cx="1355089" cy="1073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8"/>
          <p:cNvGrpSpPr/>
          <p:nvPr/>
        </p:nvGrpSpPr>
        <p:grpSpPr bwMode="auto">
          <a:xfrm>
            <a:off x="1266825" y="2707700"/>
            <a:ext cx="9749406" cy="1513205"/>
            <a:chOff x="999" y="1787"/>
            <a:chExt cx="8271" cy="953"/>
          </a:xfrm>
        </p:grpSpPr>
        <p:sp>
          <p:nvSpPr>
            <p:cNvPr id="7" name="Text Box 14"/>
            <p:cNvSpPr txBox="1">
              <a:spLocks noChangeArrowheads="1"/>
            </p:cNvSpPr>
            <p:nvPr/>
          </p:nvSpPr>
          <p:spPr bwMode="auto">
            <a:xfrm>
              <a:off x="999" y="1787"/>
              <a:ext cx="8271" cy="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CN 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为最后达到集电极的电子电流，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CN 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总是小于发射极电流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，而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I</a:t>
              </a:r>
              <a:r>
                <a:rPr lang="en-US" altLang="zh-CN" sz="2800" baseline="-250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BN 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和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I</a:t>
              </a:r>
              <a:r>
                <a:rPr lang="en-US" altLang="zh-CN" sz="2800" baseline="-250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EP 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很小，故     </a:t>
              </a:r>
              <a:r>
                <a:rPr lang="zh-CN" altLang="en-US" sz="28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的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值小于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，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但接近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1，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一般在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 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0.9 ~0.99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 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之间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。</a:t>
              </a:r>
              <a:endPara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4852" y="2105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55" name="公式" r:id="rId3" imgW="165100" imgH="165100" progId="Equation.3">
                    <p:embed/>
                  </p:oleObj>
                </mc:Choice>
                <mc:Fallback>
                  <p:oleObj name="公式" r:id="rId3" imgW="165100" imgH="165100" progId="Equation.3">
                    <p:embed/>
                    <p:pic>
                      <p:nvPicPr>
                        <p:cNvPr id="0" name="图片 544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2" y="2105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2"/>
          <p:cNvGrpSpPr/>
          <p:nvPr/>
        </p:nvGrpSpPr>
        <p:grpSpPr bwMode="auto">
          <a:xfrm>
            <a:off x="3413949" y="4416272"/>
            <a:ext cx="1965325" cy="522287"/>
            <a:chOff x="1825" y="2523"/>
            <a:chExt cx="1238" cy="329"/>
          </a:xfrm>
        </p:grpSpPr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1825" y="2523"/>
              <a:ext cx="123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rgbClr val="0000FF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</a:t>
              </a: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2800">
                  <a:solidFill>
                    <a:srgbClr val="0000FF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CBO</a:t>
              </a:r>
              <a:endParaRPr lang="en-US" altLang="zh-CN" sz="2800" baseline="-25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9" name="Object 11"/>
            <p:cNvGraphicFramePr>
              <a:graphicFrameLocks noChangeAspect="1"/>
            </p:cNvGraphicFramePr>
            <p:nvPr/>
          </p:nvGraphicFramePr>
          <p:xfrm>
            <a:off x="2048" y="2536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56" name="公式" r:id="rId5" imgW="165100" imgH="165100" progId="Equation.3">
                    <p:embed/>
                  </p:oleObj>
                </mc:Choice>
                <mc:Fallback>
                  <p:oleObj name="公式" r:id="rId5" imgW="165100" imgH="165100" progId="Equation.3">
                    <p:embed/>
                    <p:pic>
                      <p:nvPicPr>
                        <p:cNvPr id="0" name="图片 544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8" y="2536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5523866" y="4338955"/>
            <a:ext cx="4511041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式中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CBO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很小，故近似有：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5" name="Group 27"/>
          <p:cNvGrpSpPr/>
          <p:nvPr/>
        </p:nvGrpSpPr>
        <p:grpSpPr bwMode="auto">
          <a:xfrm>
            <a:off x="9671873" y="4382299"/>
            <a:ext cx="1789113" cy="522287"/>
            <a:chOff x="2715" y="3230"/>
            <a:chExt cx="1127" cy="329"/>
          </a:xfrm>
        </p:grpSpPr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2715" y="3230"/>
              <a:ext cx="11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 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≈   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zh-CN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6" name="Object 25"/>
            <p:cNvGraphicFramePr>
              <a:graphicFrameLocks noChangeAspect="1"/>
            </p:cNvGraphicFramePr>
            <p:nvPr/>
          </p:nvGraphicFramePr>
          <p:xfrm>
            <a:off x="3168" y="3248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58" name="公式" r:id="rId6" imgW="165100" imgH="165100" progId="Equation.3">
                    <p:embed/>
                  </p:oleObj>
                </mc:Choice>
                <mc:Fallback>
                  <p:oleObj name="公式" r:id="rId6" imgW="165100" imgH="165100" progId="Equation.3">
                    <p:embed/>
                    <p:pic>
                      <p:nvPicPr>
                        <p:cNvPr id="0" name="图片 544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3248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1273175" y="695325"/>
            <a:ext cx="44056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共基</a:t>
            </a:r>
            <a:r>
              <a:rPr lang="zh-CN" altLang="en-US" sz="2800" i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直流</a:t>
            </a:r>
            <a:r>
              <a:rPr lang="en-US" altLang="zh-CN" sz="2800" i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电流</a:t>
            </a:r>
            <a:r>
              <a:rPr lang="zh-CN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放大系数</a:t>
            </a:r>
            <a:endParaRPr lang="zh-CN" altLang="en-US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8"/>
          <p:cNvGraphicFramePr>
            <a:graphicFrameLocks noChangeAspect="1"/>
          </p:cNvGraphicFramePr>
          <p:nvPr/>
        </p:nvGraphicFramePr>
        <p:xfrm>
          <a:off x="5595620" y="725356"/>
          <a:ext cx="363855" cy="396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Equation" r:id="rId7" imgW="152400" imgH="165100" progId="Equation.DSMT4">
                  <p:embed/>
                </p:oleObj>
              </mc:Choice>
              <mc:Fallback>
                <p:oleObj name="Equation" r:id="rId7" imgW="152400" imgH="165100" progId="Equation.DSMT4">
                  <p:embed/>
                  <p:pic>
                    <p:nvPicPr>
                      <p:cNvPr id="0" name="图片 55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620" y="725356"/>
                        <a:ext cx="363855" cy="396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1337945" y="4413250"/>
            <a:ext cx="23628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i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800" baseline="-250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 I</a:t>
            </a:r>
            <a:r>
              <a:rPr lang="en-US" altLang="zh-CN" sz="280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CBO</a:t>
            </a:r>
            <a:r>
              <a:rPr lang="en-US" altLang="zh-CN" sz="2000">
                <a:solidFill>
                  <a:srgbClr val="00703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            </a:t>
            </a:r>
            <a:endParaRPr lang="zh-CN" altLang="en-US" sz="2400">
              <a:solidFill>
                <a:srgbClr val="336699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00375" y="5165089"/>
            <a:ext cx="1804669" cy="1058545"/>
            <a:chOff x="3450" y="9198"/>
            <a:chExt cx="2842" cy="1667"/>
          </a:xfrm>
        </p:grpSpPr>
        <p:graphicFrame>
          <p:nvGraphicFramePr>
            <p:cNvPr id="50" name="Object 46"/>
            <p:cNvGraphicFramePr>
              <a:graphicFrameLocks noChangeAspect="1"/>
            </p:cNvGraphicFramePr>
            <p:nvPr/>
          </p:nvGraphicFramePr>
          <p:xfrm>
            <a:off x="4480" y="9198"/>
            <a:ext cx="1812" cy="1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Equation" r:id="rId9" imgW="469900" imgH="431800" progId="Equation.DSMT4">
                    <p:embed/>
                  </p:oleObj>
                </mc:Choice>
                <mc:Fallback>
                  <p:oleObj name="Equation" r:id="rId9" imgW="469900" imgH="431800" progId="Equation.DSMT4">
                    <p:embed/>
                    <p:pic>
                      <p:nvPicPr>
                        <p:cNvPr id="0" name="图片 555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0" y="9198"/>
                          <a:ext cx="1812" cy="1667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文本框 1"/>
            <p:cNvSpPr txBox="1"/>
            <p:nvPr/>
          </p:nvSpPr>
          <p:spPr>
            <a:xfrm>
              <a:off x="3450" y="9527"/>
              <a:ext cx="463" cy="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>
                <a:lnSpc>
                  <a:spcPct val="110000"/>
                </a:lnSpc>
                <a:buNone/>
              </a:pPr>
              <a:r>
                <a:rPr lang="zh-CN" alt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即</a:t>
              </a:r>
              <a:endPara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720330" y="668020"/>
            <a:ext cx="1926590" cy="1809750"/>
            <a:chOff x="12158" y="1052"/>
            <a:chExt cx="3034" cy="2850"/>
          </a:xfrm>
        </p:grpSpPr>
        <p:grpSp>
          <p:nvGrpSpPr>
            <p:cNvPr id="37" name="组合 36"/>
            <p:cNvGrpSpPr/>
            <p:nvPr/>
          </p:nvGrpSpPr>
          <p:grpSpPr>
            <a:xfrm>
              <a:off x="12158" y="1052"/>
              <a:ext cx="3034" cy="2850"/>
              <a:chOff x="10210" y="1165"/>
              <a:chExt cx="3034" cy="2850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10" y="1165"/>
                <a:ext cx="3034" cy="2850"/>
              </a:xfrm>
              <a:prstGeom prst="rect">
                <a:avLst/>
              </a:prstGeom>
            </p:spPr>
          </p:pic>
          <p:sp>
            <p:nvSpPr>
              <p:cNvPr id="25" name="椭圆 24"/>
              <p:cNvSpPr/>
              <p:nvPr/>
            </p:nvSpPr>
            <p:spPr>
              <a:xfrm>
                <a:off x="11740" y="3146"/>
                <a:ext cx="119" cy="11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/>
              </a:p>
            </p:txBody>
          </p:sp>
        </p:grpSp>
        <p:sp>
          <p:nvSpPr>
            <p:cNvPr id="41" name="文本框 40"/>
            <p:cNvSpPr txBox="1"/>
            <p:nvPr>
              <p:custDataLst>
                <p:tags r:id="rId12"/>
              </p:custDataLst>
            </p:nvPr>
          </p:nvSpPr>
          <p:spPr>
            <a:xfrm>
              <a:off x="12426" y="2053"/>
              <a:ext cx="857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>
                <a:lnSpc>
                  <a:spcPct val="110000"/>
                </a:lnSpc>
                <a:buNone/>
              </a:pPr>
              <a:r>
                <a:rPr lang="zh-CN" altLang="en-US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输入</a:t>
              </a:r>
              <a:endPara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3"/>
              </p:custDataLst>
            </p:nvPr>
          </p:nvSpPr>
          <p:spPr>
            <a:xfrm>
              <a:off x="14366" y="2053"/>
              <a:ext cx="805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>
                <a:lnSpc>
                  <a:spcPct val="110000"/>
                </a:lnSpc>
                <a:buNone/>
              </a:pPr>
              <a:r>
                <a:rPr lang="zh-CN" altLang="en-US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</a:t>
              </a:r>
              <a:endPara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75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0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6097459" y="1861984"/>
          <a:ext cx="1355089" cy="1073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4" name="公式" r:id="rId1" imgW="545465" imgH="431800" progId="Equation.3">
                  <p:embed/>
                </p:oleObj>
              </mc:Choice>
              <mc:Fallback>
                <p:oleObj name="公式" r:id="rId1" imgW="545465" imgH="431800" progId="Equation.3">
                  <p:embed/>
                  <p:pic>
                    <p:nvPicPr>
                      <p:cNvPr id="0" name="图片 544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459" y="1861984"/>
                        <a:ext cx="1355089" cy="1073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1703705" y="2137410"/>
            <a:ext cx="4698364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共基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直流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电流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放大系数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6168564" y="693287"/>
          <a:ext cx="2059305" cy="1033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9" name="Equation" r:id="rId3" imgW="862965" imgH="431800" progId="Equation.DSMT4">
                  <p:embed/>
                </p:oleObj>
              </mc:Choice>
              <mc:Fallback>
                <p:oleObj name="Equation" r:id="rId3" imgW="862965" imgH="431800" progId="Equation.DSMT4">
                  <p:embed/>
                  <p:pic>
                    <p:nvPicPr>
                      <p:cNvPr id="0" name="图片 55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564" y="693287"/>
                        <a:ext cx="2059305" cy="1033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1703705" y="910590"/>
            <a:ext cx="44646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共射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直流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电流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放大系数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Object 6"/>
          <p:cNvGraphicFramePr>
            <a:graphicFrameLocks noChangeAspect="1"/>
          </p:cNvGraphicFramePr>
          <p:nvPr/>
        </p:nvGraphicFramePr>
        <p:xfrm>
          <a:off x="1775951" y="3006591"/>
          <a:ext cx="3465195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Equation" r:id="rId5" imgW="1346200" imgH="254000" progId="Equation.DSMT4">
                  <p:embed/>
                </p:oleObj>
              </mc:Choice>
              <mc:Fallback>
                <p:oleObj name="Equation" r:id="rId5" imgW="1346200" imgH="254000" progId="Equation.DSMT4">
                  <p:embed/>
                  <p:pic>
                    <p:nvPicPr>
                      <p:cNvPr id="0" name="图片 55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951" y="3006591"/>
                        <a:ext cx="3465195" cy="652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1776586" y="3845426"/>
          <a:ext cx="2453005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7" imgW="952500" imgH="254000" progId="Equation.DSMT4">
                  <p:embed/>
                </p:oleObj>
              </mc:Choice>
              <mc:Fallback>
                <p:oleObj name="Equation" r:id="rId7" imgW="952500" imgH="254000" progId="Equation.DSMT4">
                  <p:embed/>
                  <p:pic>
                    <p:nvPicPr>
                      <p:cNvPr id="0" name="图片 55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586" y="3845426"/>
                        <a:ext cx="2453005" cy="652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/>
        </p:nvGraphicFramePr>
        <p:xfrm>
          <a:off x="9552161" y="4646797"/>
          <a:ext cx="1757680" cy="941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Equation" r:id="rId9" imgW="736600" imgH="393700" progId="Equation.DSMT4">
                  <p:embed/>
                </p:oleObj>
              </mc:Choice>
              <mc:Fallback>
                <p:oleObj name="Equation" r:id="rId9" imgW="736600" imgH="393700" progId="Equation.DSMT4">
                  <p:embed/>
                  <p:pic>
                    <p:nvPicPr>
                      <p:cNvPr id="0" name="图片 55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2161" y="4646797"/>
                        <a:ext cx="1757680" cy="941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9"/>
          <p:cNvGraphicFramePr>
            <a:graphicFrameLocks noChangeAspect="1"/>
          </p:cNvGraphicFramePr>
          <p:nvPr/>
        </p:nvGraphicFramePr>
        <p:xfrm>
          <a:off x="1784350" y="4665345"/>
          <a:ext cx="3848735" cy="955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82" name="Equation" r:id="rId11" imgW="1587500" imgH="393700" progId="Equation.DSMT4">
                  <p:embed/>
                </p:oleObj>
              </mc:Choice>
              <mc:Fallback>
                <p:oleObj name="Equation" r:id="rId11" imgW="1587500" imgH="393700" progId="Equation.DSMT4">
                  <p:embed/>
                  <p:pic>
                    <p:nvPicPr>
                      <p:cNvPr id="0" name="图片 555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4665345"/>
                        <a:ext cx="3848735" cy="955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/>
        </p:nvGraphicFramePr>
        <p:xfrm>
          <a:off x="4296266" y="3862571"/>
          <a:ext cx="3009265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Equation" r:id="rId13" imgW="1168400" imgH="254000" progId="Equation.DSMT4">
                  <p:embed/>
                </p:oleObj>
              </mc:Choice>
              <mc:Fallback>
                <p:oleObj name="Equation" r:id="rId13" imgW="1168400" imgH="254000" progId="Equation.DSMT4">
                  <p:embed/>
                  <p:pic>
                    <p:nvPicPr>
                      <p:cNvPr id="0" name="图片 55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6266" y="3862571"/>
                        <a:ext cx="3009265" cy="652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9"/>
          <p:cNvGraphicFramePr>
            <a:graphicFrameLocks noChangeAspect="1"/>
          </p:cNvGraphicFramePr>
          <p:nvPr/>
        </p:nvGraphicFramePr>
        <p:xfrm>
          <a:off x="5736590" y="4648200"/>
          <a:ext cx="3480435" cy="940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Equation" r:id="rId15" imgW="3732530" imgH="1007745" progId="Equation.DSMT4">
                  <p:embed/>
                </p:oleObj>
              </mc:Choice>
              <mc:Fallback>
                <p:oleObj name="Equation" r:id="rId15" imgW="3732530" imgH="1007745" progId="Equation.DSMT4">
                  <p:embed/>
                  <p:pic>
                    <p:nvPicPr>
                      <p:cNvPr id="0" name="图片 555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6590" y="4648200"/>
                        <a:ext cx="3480435" cy="9404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8435975" y="910590"/>
            <a:ext cx="2087880" cy="1657350"/>
            <a:chOff x="10659" y="2225"/>
            <a:chExt cx="3288" cy="2610"/>
          </a:xfrm>
        </p:grpSpPr>
        <p:graphicFrame>
          <p:nvGraphicFramePr>
            <p:cNvPr id="29" name="Object 8"/>
            <p:cNvGraphicFramePr>
              <a:graphicFrameLocks noChangeAspect="1"/>
            </p:cNvGraphicFramePr>
            <p:nvPr/>
          </p:nvGraphicFramePr>
          <p:xfrm>
            <a:off x="11608" y="2680"/>
            <a:ext cx="2339" cy="1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" name="Equation" r:id="rId17" imgW="622300" imgH="393700" progId="Equation.DSMT4">
                    <p:embed/>
                  </p:oleObj>
                </mc:Choice>
                <mc:Fallback>
                  <p:oleObj name="Equation" r:id="rId17" imgW="622300" imgH="393700" progId="Equation.DSMT4">
                    <p:embed/>
                    <p:pic>
                      <p:nvPicPr>
                        <p:cNvPr id="0" name="图片 555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08" y="2680"/>
                          <a:ext cx="2339" cy="148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右大括号 30"/>
            <p:cNvSpPr/>
            <p:nvPr/>
          </p:nvSpPr>
          <p:spPr>
            <a:xfrm>
              <a:off x="10659" y="2225"/>
              <a:ext cx="737" cy="261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074"/>
          <p:cNvSpPr txBox="1">
            <a:spLocks noChangeArrowheads="1"/>
          </p:cNvSpPr>
          <p:nvPr/>
        </p:nvSpPr>
        <p:spPr bwMode="auto">
          <a:xfrm>
            <a:off x="1070040" y="806540"/>
            <a:ext cx="7188477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2800" b="1" dirty="0" smtClean="0">
                <a:solidFill>
                  <a:srgbClr val="FF0000"/>
                </a:solidFill>
              </a:rPr>
              <a:t>1.4.3 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晶体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管的共射特性曲线</a:t>
            </a:r>
            <a:endParaRPr lang="zh-CN" altLang="en-US" sz="32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43"/>
          <p:cNvSpPr txBox="1">
            <a:spLocks noChangeArrowheads="1"/>
          </p:cNvSpPr>
          <p:nvPr/>
        </p:nvSpPr>
        <p:spPr>
          <a:xfrm>
            <a:off x="1413510" y="4652010"/>
            <a:ext cx="8387715" cy="1396365"/>
          </a:xfrm>
          <a:prstGeom prst="rect">
            <a:avLst/>
          </a:prstGeom>
        </p:spPr>
        <p:txBody>
          <a:bodyPr/>
          <a:lstStyle>
            <a:lvl1pPr marL="3429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kumimoji="0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是输入电极，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是输出电极，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是公共电极。</a:t>
            </a:r>
            <a:endParaRPr kumimoji="0" lang="en-US" altLang="zh-CN" sz="2400" i="1" dirty="0" err="1" smtClean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kumimoji="0"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2400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是输入电流</a:t>
            </a:r>
            <a:r>
              <a:rPr kumimoji="0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0" lang="en-US" altLang="zh-CN" sz="2400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0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是输入电压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，加在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B、E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两电极之间。 </a:t>
            </a:r>
            <a:endParaRPr kumimoji="0"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kumimoji="0" lang="en-US" altLang="zh-CN" sz="2400" i="1" dirty="0" err="1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2400" baseline="-25000" dirty="0" err="1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是输出电流</a:t>
            </a:r>
            <a:r>
              <a:rPr kumimoji="0" lang="zh-CN" altLang="en-US" sz="2400" dirty="0" smtClean="0">
                <a:solidFill>
                  <a:srgbClr val="1374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sz="2400" i="1" dirty="0" err="1" smtClean="0">
                <a:solidFill>
                  <a:srgbClr val="1374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0" lang="en-US" altLang="zh-CN" sz="2400" baseline="-25000" dirty="0" err="1" smtClean="0">
                <a:solidFill>
                  <a:srgbClr val="1374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kumimoji="0" lang="zh-CN" altLang="en-US" sz="2400" dirty="0" smtClean="0">
                <a:solidFill>
                  <a:srgbClr val="1374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是输出电压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，从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C、E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两电极取出。       </a:t>
            </a:r>
            <a:endParaRPr kumimoji="0"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9"/>
          <p:cNvSpPr txBox="1">
            <a:spLocks noChangeArrowheads="1"/>
          </p:cNvSpPr>
          <p:nvPr/>
        </p:nvSpPr>
        <p:spPr bwMode="auto">
          <a:xfrm>
            <a:off x="1344861" y="2566670"/>
            <a:ext cx="6293485" cy="73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特性曲线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i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en-US" altLang="zh-CN" sz="2800" i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BE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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i="1" baseline="-10000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</a:t>
            </a:r>
            <a:r>
              <a:rPr lang="en-US" altLang="zh-CN" sz="2000" baseline="-30000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CE</a:t>
            </a:r>
            <a:r>
              <a:rPr lang="en-US" altLang="zh-CN" sz="2800" baseline="-10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zh-CN" altLang="en-US" sz="2800" baseline="-10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常数</a:t>
            </a:r>
            <a:endParaRPr lang="zh-CN" altLang="en-US" sz="2800" baseline="-10000" dirty="0" err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Text Box 51"/>
          <p:cNvSpPr txBox="1">
            <a:spLocks noChangeArrowheads="1"/>
          </p:cNvSpPr>
          <p:nvPr/>
        </p:nvSpPr>
        <p:spPr bwMode="auto">
          <a:xfrm>
            <a:off x="984250" y="1557020"/>
            <a:ext cx="6547485" cy="95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晶体管的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共射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特性曲线描述各电极之间电压、电流关系：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17" name="Text Box 4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44930" y="3355975"/>
            <a:ext cx="5982970" cy="73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13742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特性曲线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800" baseline="-25000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en-US" altLang="zh-CN" sz="28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</a:t>
            </a:r>
            <a:r>
              <a:rPr lang="en-US" altLang="zh-CN" sz="2800" baseline="-25000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CE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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i="1" baseline="-10000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000" baseline="-30000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en-US" altLang="zh-CN" sz="2800" baseline="-10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zh-CN" altLang="en-US" sz="2800" baseline="-10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常数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607935" y="1061085"/>
            <a:ext cx="4098925" cy="2914650"/>
            <a:chOff x="11981" y="1671"/>
            <a:chExt cx="6455" cy="4590"/>
          </a:xfrm>
        </p:grpSpPr>
        <p:grpSp>
          <p:nvGrpSpPr>
            <p:cNvPr id="23" name="组合 22"/>
            <p:cNvGrpSpPr/>
            <p:nvPr/>
          </p:nvGrpSpPr>
          <p:grpSpPr>
            <a:xfrm rot="0">
              <a:off x="12316" y="1671"/>
              <a:ext cx="6120" cy="4590"/>
              <a:chOff x="5040" y="3120"/>
              <a:chExt cx="6120" cy="4590"/>
            </a:xfrm>
          </p:grpSpPr>
          <p:graphicFrame>
            <p:nvGraphicFramePr>
              <p:cNvPr id="24" name="对象 23"/>
              <p:cNvGraphicFramePr/>
              <p:nvPr>
                <p:custDataLst>
                  <p:tags r:id="rId2"/>
                </p:custDataLst>
              </p:nvPr>
            </p:nvGraphicFramePr>
            <p:xfrm>
              <a:off x="5040" y="3120"/>
              <a:ext cx="6120" cy="45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" name="" r:id="rId3" imgW="1858010" imgH="1406525" progId="Paint.Picture">
                      <p:embed/>
                    </p:oleObj>
                  </mc:Choice>
                  <mc:Fallback>
                    <p:oleObj name="" r:id="rId3" imgW="1858010" imgH="1406525" progId="Paint.Picture">
                      <p:embed/>
                      <p:pic>
                        <p:nvPicPr>
                          <p:cNvPr id="0" name="图片 3081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040" y="3120"/>
                            <a:ext cx="6120" cy="459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文本框 2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999" y="4846"/>
                <a:ext cx="1201" cy="16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p>
                <a:pPr indent="0" algn="ctr">
                  <a:lnSpc>
                    <a:spcPct val="100000"/>
                  </a:lnSpc>
                  <a:buNone/>
                </a:pPr>
                <a:r>
                  <a:rPr lang="en-US" altLang="zh-CN" sz="2400" b="1" i="1" err="1">
                    <a:solidFill>
                      <a:srgbClr val="13742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+</a:t>
                </a:r>
                <a:endParaRPr lang="en-US" altLang="zh-CN" sz="2400" b="1" i="1" err="1">
                  <a:solidFill>
                    <a:srgbClr val="13742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ctr">
                  <a:lnSpc>
                    <a:spcPct val="100000"/>
                  </a:lnSpc>
                  <a:buNone/>
                </a:pPr>
                <a:r>
                  <a:rPr lang="en-US" altLang="zh-CN" sz="2400" b="1" i="1" err="1">
                    <a:solidFill>
                      <a:srgbClr val="13742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u</a:t>
                </a:r>
                <a:r>
                  <a:rPr lang="en-US" altLang="zh-CN" sz="2400" b="1" baseline="-25000" err="1">
                    <a:solidFill>
                      <a:srgbClr val="13742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CE</a:t>
                </a:r>
                <a:endParaRPr lang="en-US" altLang="zh-CN" sz="2400" b="1" baseline="-25000" err="1">
                  <a:solidFill>
                    <a:srgbClr val="13742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0" algn="ctr">
                  <a:lnSpc>
                    <a:spcPct val="100000"/>
                  </a:lnSpc>
                  <a:buNone/>
                </a:pPr>
                <a:r>
                  <a:rPr lang="en-US" altLang="zh-CN" sz="2400" b="1" baseline="-25000" err="1" smtClean="0">
                    <a:solidFill>
                      <a:srgbClr val="13742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—</a:t>
                </a:r>
                <a:endParaRPr lang="en-US" altLang="zh-CN" sz="2400" b="1" baseline="-25000" err="1" smtClean="0">
                  <a:solidFill>
                    <a:srgbClr val="13742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35" y="4266"/>
              <a:ext cx="989" cy="601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1981" y="3429"/>
              <a:ext cx="1186" cy="19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p>
              <a:pPr indent="0" algn="ctr">
                <a:lnSpc>
                  <a:spcPct val="120000"/>
                </a:lnSpc>
                <a:buNone/>
              </a:pPr>
              <a:r>
                <a:rPr lang="en-US" altLang="zh-CN" sz="2400" b="1" i="1" err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+</a:t>
              </a:r>
              <a:endParaRPr lang="en-US" altLang="zh-CN" sz="2400" b="1" i="1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indent="0" algn="ctr">
                <a:lnSpc>
                  <a:spcPct val="120000"/>
                </a:lnSpc>
                <a:buNone/>
              </a:pPr>
              <a:r>
                <a:rPr lang="en-US" altLang="zh-CN" sz="2400" b="1" i="1" err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u</a:t>
              </a:r>
              <a:r>
                <a:rPr lang="en-US" altLang="zh-CN" sz="2400" b="1" baseline="-25000" err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BE</a:t>
              </a:r>
              <a:endParaRPr lang="en-US" altLang="zh-CN" sz="2400" b="1" baseline="-2500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indent="0" algn="ctr">
                <a:lnSpc>
                  <a:spcPct val="120000"/>
                </a:lnSpc>
                <a:buNone/>
              </a:pPr>
              <a:r>
                <a:rPr lang="en-US" altLang="zh-CN" sz="2400" b="1" baseline="-25000" err="1" smtClean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—</a:t>
              </a:r>
              <a:endParaRPr lang="en-US" altLang="zh-CN" sz="2400" b="1" baseline="-25000" err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 uiExpand="1"/>
      <p:bldP spid="17" grpId="0" bldLvl="0" animBg="1" autoUpdateAnimBg="0" uiExpand="1"/>
      <p:bldP spid="6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986790" y="692785"/>
            <a:ext cx="4520565" cy="63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215900" algn="l" eaLnBrk="1" hangingPunct="1">
              <a:lnSpc>
                <a:spcPct val="11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一、输入特性曲线</a:t>
            </a:r>
            <a:endParaRPr lang="zh-CN" altLang="en-US" u="sng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5" name="Text Box 49"/>
          <p:cNvSpPr txBox="1">
            <a:spLocks noChangeArrowheads="1"/>
          </p:cNvSpPr>
          <p:nvPr/>
        </p:nvSpPr>
        <p:spPr bwMode="auto">
          <a:xfrm>
            <a:off x="4801235" y="714375"/>
            <a:ext cx="40989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zh-CN" sz="2800" i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i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B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=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f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(</a:t>
            </a:r>
            <a:r>
              <a:rPr lang="en-US" altLang="zh-CN" sz="2800" i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BE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)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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2800" i="1" baseline="-10000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800" baseline="-30000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CE</a:t>
            </a:r>
            <a:r>
              <a:rPr lang="en-US" altLang="zh-CN" sz="2800" baseline="-10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=</a:t>
            </a:r>
            <a:r>
              <a:rPr lang="zh-CN" altLang="en-US" sz="2800" baseline="-10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常数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60755" y="1340485"/>
            <a:ext cx="10229850" cy="185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zh-CN" altLang="en-US" sz="2400" dirty="0" smtClean="0">
                <a:latin typeface="宋体" panose="02010600030101010101" pitchFamily="2" charset="-122"/>
              </a:rPr>
              <a:t>       </a:t>
            </a:r>
            <a:r>
              <a:rPr lang="zh-CN" altLang="en-US" sz="2800" dirty="0" smtClean="0">
                <a:latin typeface="宋体" panose="02010600030101010101" pitchFamily="2" charset="-122"/>
              </a:rPr>
              <a:t>简单地看，输入特性曲线类似于发射结的伏安特性曲线，现讨论</a:t>
            </a:r>
            <a:r>
              <a:rPr lang="en-US" altLang="zh-CN" sz="2800" dirty="0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800" baseline="-25000" dirty="0" err="1" smtClean="0">
                <a:latin typeface="Times New Roman" panose="02020603050405020304" pitchFamily="18" charset="0"/>
              </a:rPr>
              <a:t>B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和</a:t>
            </a:r>
            <a:r>
              <a:rPr lang="en-US" altLang="zh-CN" sz="2800" dirty="0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800" baseline="-25000" dirty="0" err="1" smtClean="0">
                <a:latin typeface="Times New Roman" panose="02020603050405020304" pitchFamily="18" charset="0"/>
              </a:rPr>
              <a:t>BE </a:t>
            </a:r>
            <a:r>
              <a:rPr lang="zh-CN" altLang="en-US" sz="2800" dirty="0" smtClean="0">
                <a:latin typeface="宋体" panose="02010600030101010101" pitchFamily="2" charset="-122"/>
              </a:rPr>
              <a:t>之间的函数关系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。因为有集电结电压的影响，</a:t>
            </a:r>
            <a:r>
              <a:rPr lang="zh-CN" altLang="en-US" sz="2800" dirty="0" smtClean="0">
                <a:latin typeface="宋体" panose="02010600030101010101" pitchFamily="2" charset="-122"/>
              </a:rPr>
              <a:t>它与一个单独的</a:t>
            </a:r>
            <a:r>
              <a:rPr lang="en-US" altLang="zh-CN" sz="2800" dirty="0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PN </a:t>
            </a:r>
            <a:r>
              <a:rPr lang="zh-CN" altLang="en-US" sz="2800" dirty="0" smtClean="0">
                <a:latin typeface="宋体" panose="02010600030101010101" pitchFamily="2" charset="-122"/>
              </a:rPr>
              <a:t>结的伏安特性曲线不同。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 为了排除</a:t>
            </a:r>
            <a:r>
              <a:rPr lang="en-US" altLang="zh-CN" sz="2800" dirty="0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800" baseline="-25000" dirty="0" err="1" smtClean="0">
                <a:latin typeface="Times New Roman" panose="02020603050405020304" pitchFamily="18" charset="0"/>
              </a:rPr>
              <a:t>CE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的影响，在讨论输入特性曲线时，应使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8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800" baseline="-25000" dirty="0" err="1" smtClean="0">
                <a:solidFill>
                  <a:srgbClr val="13742F"/>
                </a:solidFill>
                <a:latin typeface="Times New Roman" panose="02020603050405020304" pitchFamily="18" charset="0"/>
                <a:sym typeface="+mn-ea"/>
              </a:rPr>
              <a:t>CE 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=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常数。</a:t>
            </a:r>
            <a:endParaRPr lang="zh-CN" altLang="en-US" sz="2800" dirty="0" smtClean="0">
              <a:latin typeface="Times New Roman" panose="02020603050405020304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28420" y="3502025"/>
            <a:ext cx="2950210" cy="224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zh-CN" sz="2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8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800" baseline="-25000" dirty="0" err="1" smtClean="0">
                <a:solidFill>
                  <a:srgbClr val="13742F"/>
                </a:solidFill>
                <a:latin typeface="Times New Roman" panose="02020603050405020304" pitchFamily="18" charset="0"/>
                <a:sym typeface="+mn-ea"/>
              </a:rPr>
              <a:t>CE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的影响，可以用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晶体管的内部反馈作用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解释，即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800" baseline="-25000" dirty="0" err="1" smtClean="0">
                <a:solidFill>
                  <a:srgbClr val="13742F"/>
                </a:solidFill>
                <a:latin typeface="Times New Roman" panose="02020603050405020304" pitchFamily="18" charset="0"/>
                <a:sym typeface="+mn-ea"/>
              </a:rPr>
              <a:t>CE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对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的影响 。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15181" y="3430270"/>
            <a:ext cx="2895600" cy="2771775"/>
            <a:chOff x="4303" y="5967"/>
            <a:chExt cx="4560" cy="4365"/>
          </a:xfrm>
        </p:grpSpPr>
        <p:pic>
          <p:nvPicPr>
            <p:cNvPr id="22" name="图片 21" descr="Dz01030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03" y="5967"/>
              <a:ext cx="4560" cy="43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692" y="6421"/>
              <a:ext cx="794" cy="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2" name="文本框 1"/>
            <p:cNvSpPr txBox="1"/>
            <p:nvPr>
              <p:custDataLst>
                <p:tags r:id="rId2"/>
              </p:custDataLst>
            </p:nvPr>
          </p:nvSpPr>
          <p:spPr>
            <a:xfrm>
              <a:off x="5443" y="6421"/>
              <a:ext cx="1293" cy="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0" indent="0" algn="l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b="1" i="1" dirty="0" err="1">
                  <a:solidFill>
                    <a:srgbClr val="13742F"/>
                  </a:solidFill>
                  <a:ea typeface="黑体" panose="02010609060101010101" pitchFamily="49" charset="-122"/>
                  <a:sym typeface="+mn-ea"/>
                </a:rPr>
                <a:t>U</a:t>
              </a:r>
              <a:r>
                <a:rPr lang="en-US" altLang="zh-CN" sz="1600" b="1" baseline="-25000" dirty="0" err="1">
                  <a:solidFill>
                    <a:srgbClr val="13742F"/>
                  </a:solidFill>
                  <a:ea typeface="黑体" panose="02010609060101010101" pitchFamily="49" charset="-122"/>
                  <a:sym typeface="+mn-ea"/>
                </a:rPr>
                <a:t>CE</a:t>
              </a:r>
              <a:r>
                <a:rPr lang="en-US" altLang="zh-CN" sz="1600" b="1">
                  <a:sym typeface="+mn-ea"/>
                </a:rPr>
                <a:t>=0</a:t>
              </a:r>
              <a:endParaRPr lang="en-US" altLang="zh-CN" sz="1600" b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3357880"/>
            <a:ext cx="3512820" cy="2588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164330" y="3214370"/>
            <a:ext cx="2713990" cy="2592705"/>
            <a:chOff x="5762" y="5206"/>
            <a:chExt cx="4274" cy="408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62" y="5206"/>
              <a:ext cx="4275" cy="402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3" y="8989"/>
              <a:ext cx="610" cy="300"/>
            </a:xfrm>
            <a:prstGeom prst="rect">
              <a:avLst/>
            </a:prstGeom>
          </p:spPr>
        </p:pic>
      </p:grp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451610" y="1097280"/>
            <a:ext cx="9307830" cy="115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①当</a:t>
            </a:r>
            <a:r>
              <a:rPr lang="en-US" altLang="zh-CN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6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CE </a:t>
            </a:r>
            <a:r>
              <a:rPr lang="en-US" altLang="zh-CN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= 0V </a:t>
            </a:r>
            <a:r>
              <a:rPr lang="zh-CN" altLang="en-US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时，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相当于集电极与发射极短路，即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集电结与发射结并联。因此输入特性曲线与</a:t>
            </a:r>
            <a:r>
              <a:rPr lang="en-US" altLang="zh-CN" sz="2600" dirty="0" smtClean="0">
                <a:latin typeface="Times New Roman" panose="02020603050405020304" pitchFamily="18" charset="0"/>
                <a:sym typeface="+mn-ea"/>
              </a:rPr>
              <a:t>PN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结的伏安特性类似。</a:t>
            </a:r>
            <a:endParaRPr lang="zh-CN" altLang="en-US" sz="2400" dirty="0" smtClean="0">
              <a:latin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451610" y="1097280"/>
            <a:ext cx="3467735" cy="55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①当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600" baseline="-25000" dirty="0" err="1" smtClean="0">
                <a:solidFill>
                  <a:srgbClr val="13742F"/>
                </a:solidFill>
                <a:latin typeface="Times New Roman" panose="02020603050405020304" pitchFamily="18" charset="0"/>
              </a:rPr>
              <a:t>CE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= 0V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时，</a:t>
            </a:r>
            <a:endParaRPr lang="zh-CN" altLang="en-US" sz="2400" dirty="0" smtClean="0">
              <a:latin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904740" y="3286126"/>
            <a:ext cx="821055" cy="2260600"/>
            <a:chOff x="9518" y="5914"/>
            <a:chExt cx="1293" cy="3560"/>
          </a:xfrm>
        </p:grpSpPr>
        <p:sp>
          <p:nvSpPr>
            <p:cNvPr id="17" name="任意多边形 16"/>
            <p:cNvSpPr/>
            <p:nvPr/>
          </p:nvSpPr>
          <p:spPr>
            <a:xfrm>
              <a:off x="9695" y="5914"/>
              <a:ext cx="890" cy="3560"/>
            </a:xfrm>
            <a:custGeom>
              <a:avLst/>
              <a:gdLst>
                <a:gd name="connisteX0" fmla="*/ 0 w 565150"/>
                <a:gd name="connsiteY0" fmla="*/ 2260600 h 2260600"/>
                <a:gd name="connisteX1" fmla="*/ 304800 w 565150"/>
                <a:gd name="connsiteY1" fmla="*/ 1854200 h 2260600"/>
                <a:gd name="connisteX2" fmla="*/ 457200 w 565150"/>
                <a:gd name="connsiteY2" fmla="*/ 1066800 h 2260600"/>
                <a:gd name="connisteX3" fmla="*/ 565150 w 565150"/>
                <a:gd name="connsiteY3" fmla="*/ 0 h 2260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65150" h="2260600">
                  <a:moveTo>
                    <a:pt x="0" y="2260600"/>
                  </a:moveTo>
                  <a:cubicBezTo>
                    <a:pt x="57785" y="2195195"/>
                    <a:pt x="213360" y="2092960"/>
                    <a:pt x="304800" y="1854200"/>
                  </a:cubicBezTo>
                  <a:cubicBezTo>
                    <a:pt x="396240" y="1615440"/>
                    <a:pt x="405130" y="1437640"/>
                    <a:pt x="457200" y="1066800"/>
                  </a:cubicBezTo>
                  <a:cubicBezTo>
                    <a:pt x="509270" y="695960"/>
                    <a:pt x="546735" y="197485"/>
                    <a:pt x="56515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518" y="6140"/>
              <a:ext cx="1293" cy="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0" indent="0" algn="l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b="1" i="1" dirty="0" err="1">
                  <a:solidFill>
                    <a:srgbClr val="13742F"/>
                  </a:solidFill>
                  <a:ea typeface="黑体" panose="02010609060101010101" pitchFamily="49" charset="-122"/>
                  <a:sym typeface="+mn-ea"/>
                </a:rPr>
                <a:t>U</a:t>
              </a:r>
              <a:r>
                <a:rPr lang="en-US" altLang="zh-CN" sz="1600" b="1" baseline="-25000" dirty="0" err="1" smtClean="0">
                  <a:solidFill>
                    <a:srgbClr val="13742F"/>
                  </a:solidFill>
                  <a:sym typeface="+mn-ea"/>
                </a:rPr>
                <a:t>CE</a:t>
              </a:r>
              <a:r>
                <a:rPr lang="en-US" altLang="zh-CN" sz="1600" b="1">
                  <a:sym typeface="+mn-ea"/>
                </a:rPr>
                <a:t>=0</a:t>
              </a:r>
              <a:endParaRPr lang="en-US" altLang="zh-CN" sz="1600" b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3357880"/>
            <a:ext cx="3512820" cy="2588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164330" y="3214370"/>
            <a:ext cx="2714625" cy="2567305"/>
            <a:chOff x="6312" y="5513"/>
            <a:chExt cx="4275" cy="404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12" y="5513"/>
              <a:ext cx="4275" cy="402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7" y="9256"/>
              <a:ext cx="610" cy="300"/>
            </a:xfrm>
            <a:prstGeom prst="rect">
              <a:avLst/>
            </a:prstGeom>
          </p:spPr>
        </p:pic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76325" y="793750"/>
            <a:ext cx="10323195" cy="226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②当</a:t>
            </a:r>
            <a:r>
              <a:rPr lang="en-US" altLang="zh-CN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6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CE </a:t>
            </a:r>
            <a:r>
              <a:rPr lang="zh-CN" altLang="en-US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增大时，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曲线将</a:t>
            </a: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右移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。因为由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发射结注入基区的</a:t>
            </a:r>
            <a:r>
              <a:rPr lang="zh-CN" altLang="en-US" sz="26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非平衡少子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有一部分越过基区和集电结、形成集电极电流</a:t>
            </a:r>
            <a:r>
              <a:rPr lang="en-US" altLang="zh-CN" sz="2600" dirty="0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600" i="1" dirty="0" smtClean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600" baseline="-25000" dirty="0" smtClean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，使得在基区参与</a:t>
            </a:r>
            <a:r>
              <a:rPr lang="zh-CN" altLang="en-US" sz="2600" dirty="0" smtClean="0">
                <a:solidFill>
                  <a:srgbClr val="13742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复合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6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非平衡少子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减少，所以同样的</a:t>
            </a:r>
            <a:r>
              <a:rPr lang="en-US" altLang="zh-CN" sz="2600" dirty="0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600" i="1" dirty="0" smtClean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600" baseline="-25000" dirty="0" smtClean="0"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就需要更大的</a:t>
            </a:r>
            <a:r>
              <a:rPr lang="en-US" altLang="zh-CN" sz="2600" dirty="0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600" baseline="-25000" dirty="0" err="1" smtClean="0">
                <a:latin typeface="Times New Roman" panose="02020603050405020304" pitchFamily="18" charset="0"/>
                <a:sym typeface="+mn-ea"/>
              </a:rPr>
              <a:t>BE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，使发射区向基区注入更多的电子。</a:t>
            </a:r>
            <a:endParaRPr lang="zh-CN" altLang="en-US" sz="2400" dirty="0" smtClean="0">
              <a:latin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076325" y="793750"/>
            <a:ext cx="2928620" cy="60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②当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600" baseline="-25000" dirty="0" err="1" smtClean="0">
                <a:solidFill>
                  <a:srgbClr val="13742F"/>
                </a:solidFill>
                <a:latin typeface="Times New Roman" panose="02020603050405020304" pitchFamily="18" charset="0"/>
                <a:sym typeface="+mn-ea"/>
              </a:rPr>
              <a:t>CE</a:t>
            </a:r>
            <a:r>
              <a:rPr lang="en-US" altLang="zh-CN" sz="2600" baseline="-25000" dirty="0" err="1" smtClean="0">
                <a:latin typeface="Times New Roman" panose="02020603050405020304" pitchFamily="18" charset="0"/>
              </a:rPr>
              <a:t>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增大时，</a:t>
            </a:r>
            <a:endParaRPr lang="zh-CN" altLang="en-US" sz="2400" dirty="0" smtClean="0">
              <a:latin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73395" y="3072765"/>
            <a:ext cx="1297940" cy="2475865"/>
            <a:chOff x="9695" y="5575"/>
            <a:chExt cx="2044" cy="3899"/>
          </a:xfrm>
        </p:grpSpPr>
        <p:sp>
          <p:nvSpPr>
            <p:cNvPr id="5" name="任意多边形 4"/>
            <p:cNvSpPr/>
            <p:nvPr/>
          </p:nvSpPr>
          <p:spPr>
            <a:xfrm>
              <a:off x="9695" y="5914"/>
              <a:ext cx="890" cy="3560"/>
            </a:xfrm>
            <a:custGeom>
              <a:avLst/>
              <a:gdLst>
                <a:gd name="connisteX0" fmla="*/ 0 w 565150"/>
                <a:gd name="connsiteY0" fmla="*/ 2260600 h 2260600"/>
                <a:gd name="connisteX1" fmla="*/ 304800 w 565150"/>
                <a:gd name="connsiteY1" fmla="*/ 1854200 h 2260600"/>
                <a:gd name="connisteX2" fmla="*/ 457200 w 565150"/>
                <a:gd name="connsiteY2" fmla="*/ 1066800 h 2260600"/>
                <a:gd name="connisteX3" fmla="*/ 565150 w 565150"/>
                <a:gd name="connsiteY3" fmla="*/ 0 h 2260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65150" h="2260600">
                  <a:moveTo>
                    <a:pt x="0" y="2260600"/>
                  </a:moveTo>
                  <a:cubicBezTo>
                    <a:pt x="57785" y="2195195"/>
                    <a:pt x="213360" y="2092960"/>
                    <a:pt x="304800" y="1854200"/>
                  </a:cubicBezTo>
                  <a:cubicBezTo>
                    <a:pt x="396240" y="1615440"/>
                    <a:pt x="405130" y="1437640"/>
                    <a:pt x="457200" y="1066800"/>
                  </a:cubicBezTo>
                  <a:cubicBezTo>
                    <a:pt x="509270" y="695960"/>
                    <a:pt x="546735" y="197485"/>
                    <a:pt x="56515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744" y="5575"/>
              <a:ext cx="1995" cy="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0" indent="0" algn="l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b="1" i="1" dirty="0" err="1">
                  <a:solidFill>
                    <a:srgbClr val="13742F"/>
                  </a:solidFill>
                  <a:ea typeface="黑体" panose="02010609060101010101" pitchFamily="49" charset="-122"/>
                  <a:sym typeface="+mn-ea"/>
                </a:rPr>
                <a:t>U</a:t>
              </a:r>
              <a:r>
                <a:rPr lang="en-US" altLang="zh-CN" sz="1600" b="1" baseline="-25000" dirty="0" err="1" smtClean="0">
                  <a:solidFill>
                    <a:srgbClr val="13742F"/>
                  </a:solidFill>
                  <a:sym typeface="+mn-ea"/>
                </a:rPr>
                <a:t>CE</a:t>
              </a:r>
              <a:r>
                <a:rPr lang="en-US" altLang="zh-CN" sz="1600" b="1">
                  <a:sym typeface="+mn-ea"/>
                </a:rPr>
                <a:t>=0.5V</a:t>
              </a:r>
              <a:endParaRPr lang="en-US" altLang="zh-CN" sz="1600" b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3357880"/>
            <a:ext cx="3512820" cy="2588895"/>
          </a:xfrm>
          <a:prstGeom prst="rect">
            <a:avLst/>
          </a:prstGeom>
        </p:spPr>
      </p:pic>
      <p:pic>
        <p:nvPicPr>
          <p:cNvPr id="31747" name="图片 31746" descr="Dz01030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869" t="3637" r="24388" b="13672"/>
          <a:stretch>
            <a:fillRect/>
          </a:stretch>
        </p:blipFill>
        <p:spPr>
          <a:xfrm>
            <a:off x="9119870" y="4406900"/>
            <a:ext cx="898525" cy="700405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</p:pic>
      <p:grpSp>
        <p:nvGrpSpPr>
          <p:cNvPr id="19" name="组合 18"/>
          <p:cNvGrpSpPr/>
          <p:nvPr/>
        </p:nvGrpSpPr>
        <p:grpSpPr>
          <a:xfrm>
            <a:off x="4904740" y="3286126"/>
            <a:ext cx="821055" cy="2260600"/>
            <a:chOff x="9518" y="5914"/>
            <a:chExt cx="1293" cy="3560"/>
          </a:xfrm>
        </p:grpSpPr>
        <p:sp>
          <p:nvSpPr>
            <p:cNvPr id="22" name="任意多边形 21"/>
            <p:cNvSpPr/>
            <p:nvPr/>
          </p:nvSpPr>
          <p:spPr>
            <a:xfrm>
              <a:off x="9695" y="5914"/>
              <a:ext cx="890" cy="3560"/>
            </a:xfrm>
            <a:custGeom>
              <a:avLst/>
              <a:gdLst>
                <a:gd name="connisteX0" fmla="*/ 0 w 565150"/>
                <a:gd name="connsiteY0" fmla="*/ 2260600 h 2260600"/>
                <a:gd name="connisteX1" fmla="*/ 304800 w 565150"/>
                <a:gd name="connsiteY1" fmla="*/ 1854200 h 2260600"/>
                <a:gd name="connisteX2" fmla="*/ 457200 w 565150"/>
                <a:gd name="connsiteY2" fmla="*/ 1066800 h 2260600"/>
                <a:gd name="connisteX3" fmla="*/ 565150 w 565150"/>
                <a:gd name="connsiteY3" fmla="*/ 0 h 2260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65150" h="2260600">
                  <a:moveTo>
                    <a:pt x="0" y="2260600"/>
                  </a:moveTo>
                  <a:cubicBezTo>
                    <a:pt x="57785" y="2195195"/>
                    <a:pt x="213360" y="2092960"/>
                    <a:pt x="304800" y="1854200"/>
                  </a:cubicBezTo>
                  <a:cubicBezTo>
                    <a:pt x="396240" y="1615440"/>
                    <a:pt x="405130" y="1437640"/>
                    <a:pt x="457200" y="1066800"/>
                  </a:cubicBezTo>
                  <a:cubicBezTo>
                    <a:pt x="509270" y="695960"/>
                    <a:pt x="546735" y="197485"/>
                    <a:pt x="56515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518" y="6140"/>
              <a:ext cx="1293" cy="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0" indent="0" algn="l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b="1" i="1" dirty="0" err="1">
                  <a:solidFill>
                    <a:srgbClr val="13742F"/>
                  </a:solidFill>
                  <a:ea typeface="黑体" panose="02010609060101010101" pitchFamily="49" charset="-122"/>
                  <a:sym typeface="+mn-ea"/>
                </a:rPr>
                <a:t>U</a:t>
              </a:r>
              <a:r>
                <a:rPr lang="en-US" altLang="zh-CN" sz="1600" b="1" baseline="-25000" dirty="0" err="1" smtClean="0">
                  <a:solidFill>
                    <a:srgbClr val="13742F"/>
                  </a:solidFill>
                  <a:sym typeface="+mn-ea"/>
                </a:rPr>
                <a:t>CE</a:t>
              </a:r>
              <a:r>
                <a:rPr lang="en-US" altLang="zh-CN" sz="1600" b="1">
                  <a:sym typeface="+mn-ea"/>
                </a:rPr>
                <a:t>=0</a:t>
              </a:r>
              <a:endParaRPr lang="en-US" altLang="zh-CN" sz="1600" b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pic>
        <p:nvPicPr>
          <p:cNvPr id="30728" name="图片 30727" descr="Dz0103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4370" r="-1219" b="18414"/>
          <a:stretch>
            <a:fillRect/>
          </a:stretch>
        </p:blipFill>
        <p:spPr>
          <a:xfrm>
            <a:off x="2784142" y="4653542"/>
            <a:ext cx="7125986" cy="164826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</p:pic>
      <p:pic>
        <p:nvPicPr>
          <p:cNvPr id="30742" name="内容占位符 30741" descr="三极管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6602" t="26096" r="21336" b="26166"/>
          <a:stretch>
            <a:fillRect/>
          </a:stretch>
        </p:blipFill>
        <p:spPr>
          <a:xfrm>
            <a:off x="5375910" y="765175"/>
            <a:ext cx="6136005" cy="3541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17170" y="1485265"/>
            <a:ext cx="5236845" cy="171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8290" indent="-288290">
              <a:lnSpc>
                <a:spcPct val="110000"/>
              </a:lnSpc>
              <a:buBlip>
                <a:blip r:embed="rId5"/>
              </a:buBlip>
            </a:pPr>
            <a:r>
              <a:rPr kumimoji="0" lang="zh-CN" altLang="en-US" b="1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晶体</a:t>
            </a:r>
            <a:r>
              <a:rPr kumimoji="0" lang="zh-CN" altLang="en-US" b="1" dirty="0" smtClean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三极管</a:t>
            </a:r>
            <a:r>
              <a:rPr lang="zh-CN" altLang="en-US" b="1" dirty="0" smtClean="0">
                <a:cs typeface="Times New Roman" panose="02020603050405020304" pitchFamily="18" charset="0"/>
                <a:sym typeface="+mn-ea"/>
              </a:rPr>
              <a:t>也被称为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双极型晶体管</a:t>
            </a:r>
            <a:r>
              <a:rPr lang="zh-CN" altLang="en-US" b="1" dirty="0" smtClean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（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 smtClean="0">
                <a:cs typeface="Times New Roman" panose="02020603050405020304" pitchFamily="18" charset="0"/>
                <a:sym typeface="+mn-ea"/>
              </a:rPr>
              <a:t>ipolar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J</a:t>
            </a:r>
            <a:r>
              <a:rPr lang="en-US" altLang="zh-CN" b="1" dirty="0" smtClean="0">
                <a:cs typeface="Times New Roman" panose="02020603050405020304" pitchFamily="18" charset="0"/>
                <a:sym typeface="+mn-ea"/>
              </a:rPr>
              <a:t>unction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b="1" dirty="0" smtClean="0">
                <a:cs typeface="Times New Roman" panose="02020603050405020304" pitchFamily="18" charset="0"/>
                <a:sym typeface="+mn-ea"/>
              </a:rPr>
              <a:t>ransistor</a:t>
            </a:r>
            <a:r>
              <a:rPr lang="zh-CN" altLang="en-US" b="1" dirty="0" smtClean="0"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BJT</a:t>
            </a:r>
            <a:r>
              <a:rPr lang="zh-CN" altLang="en-US" b="1" dirty="0" smtClean="0">
                <a:cs typeface="Times New Roman" panose="02020603050405020304" pitchFamily="18" charset="0"/>
                <a:sym typeface="+mn-ea"/>
              </a:rPr>
              <a:t>）、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晶体管</a:t>
            </a:r>
            <a:r>
              <a:rPr lang="zh-CN" altLang="en-US" b="1" dirty="0" smtClean="0">
                <a:cs typeface="Times New Roman" panose="02020603050405020304" pitchFamily="18" charset="0"/>
                <a:sym typeface="+mn-ea"/>
              </a:rPr>
              <a:t>、</a:t>
            </a:r>
            <a:r>
              <a:rPr lang="zh-CN" altLang="en-US" b="1" dirty="0" smtClean="0">
                <a:cs typeface="Times New Roman" panose="02020603050405020304" pitchFamily="18" charset="0"/>
                <a:sym typeface="+mn-ea"/>
              </a:rPr>
              <a:t>半导体三极管、三极管。</a:t>
            </a:r>
            <a:endParaRPr kumimoji="0" lang="zh-CN" altLang="en-US" b="1" u="sng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096010" y="793750"/>
            <a:ext cx="9907270" cy="163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③当</a:t>
            </a:r>
            <a:r>
              <a:rPr lang="en-US" altLang="zh-CN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6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CE </a:t>
            </a:r>
            <a:r>
              <a:rPr lang="zh-CN" altLang="en-US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增</a:t>
            </a:r>
            <a:r>
              <a:rPr lang="en-US" altLang="zh-CN" sz="26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                        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曲线不再明显右移而基本</a:t>
            </a: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重合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。因为由集电极的电场足够强，可以将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发射结注入基区的绝大部分非平衡少子都收集到集电区，</a:t>
            </a:r>
            <a:r>
              <a:rPr lang="en-US" altLang="zh-CN" sz="2600" dirty="0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600" i="1" dirty="0" smtClean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600" baseline="-25000" dirty="0" smtClean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不可能明显增大了，此时</a:t>
            </a:r>
            <a:r>
              <a:rPr lang="en-US" altLang="zh-CN" sz="2600" i="1" dirty="0" smtClean="0"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600" baseline="-25000" dirty="0" smtClean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也基本不变。</a:t>
            </a:r>
            <a:endParaRPr lang="zh-CN" altLang="en-US" sz="2400" dirty="0" smtClean="0">
              <a:latin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5140" y="5872480"/>
            <a:ext cx="29470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eaLnBrk="1" hangingPunct="1">
              <a:buFontTx/>
              <a:buNone/>
            </a:pPr>
            <a:r>
              <a:rPr lang="zh-CN" altLang="en-US" sz="2000" b="1" dirty="0" smtClean="0">
                <a:solidFill>
                  <a:srgbClr val="FF5050"/>
                </a:solidFill>
                <a:latin typeface="宋体" panose="02010600030101010101" pitchFamily="2" charset="-122"/>
                <a:sym typeface="+mn-ea"/>
              </a:rPr>
              <a:t>晶体管的输入特性曲线</a:t>
            </a:r>
            <a:endParaRPr lang="zh-CN" altLang="en-US" sz="2000" b="1" dirty="0" smtClean="0">
              <a:solidFill>
                <a:srgbClr val="FF5050"/>
              </a:solidFill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076325" y="793750"/>
            <a:ext cx="4232275" cy="54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③当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600" baseline="-25000" dirty="0" err="1" smtClean="0">
                <a:solidFill>
                  <a:srgbClr val="13742F"/>
                </a:solidFill>
                <a:latin typeface="Times New Roman" panose="02020603050405020304" pitchFamily="18" charset="0"/>
                <a:sym typeface="+mn-ea"/>
              </a:rPr>
              <a:t>CE</a:t>
            </a:r>
            <a:r>
              <a:rPr lang="en-US" altLang="zh-CN" sz="2600" baseline="-25000" dirty="0" err="1" smtClean="0">
                <a:latin typeface="Times New Roman" panose="02020603050405020304" pitchFamily="18" charset="0"/>
              </a:rPr>
              <a:t>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增大</a:t>
            </a:r>
            <a:r>
              <a:rPr lang="zh-CN" altLang="en-US" sz="2600" dirty="0" smtClean="0">
                <a:latin typeface="Times New Roman" panose="02020603050405020304" pitchFamily="18" charset="0"/>
                <a:sym typeface="+mn-ea"/>
              </a:rPr>
              <a:t>到一定值时，</a:t>
            </a:r>
            <a:endParaRPr lang="zh-CN" altLang="en-US" sz="2400" dirty="0" smtClean="0">
              <a:latin typeface="宋体" panose="02010600030101010101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6225" y="3357880"/>
            <a:ext cx="3512820" cy="258889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4164330" y="3072765"/>
            <a:ext cx="2713990" cy="2708275"/>
            <a:chOff x="6558" y="4839"/>
            <a:chExt cx="4274" cy="4265"/>
          </a:xfrm>
        </p:grpSpPr>
        <p:grpSp>
          <p:nvGrpSpPr>
            <p:cNvPr id="32" name="组合 31"/>
            <p:cNvGrpSpPr/>
            <p:nvPr/>
          </p:nvGrpSpPr>
          <p:grpSpPr>
            <a:xfrm>
              <a:off x="6558" y="5062"/>
              <a:ext cx="4275" cy="4043"/>
              <a:chOff x="6312" y="5513"/>
              <a:chExt cx="4275" cy="4043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12" y="5513"/>
                <a:ext cx="4275" cy="4028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7" y="9256"/>
                <a:ext cx="610" cy="300"/>
              </a:xfrm>
              <a:prstGeom prst="rect">
                <a:avLst/>
              </a:prstGeom>
            </p:spPr>
          </p:pic>
        </p:grpSp>
        <p:grpSp>
          <p:nvGrpSpPr>
            <p:cNvPr id="35" name="组合 34"/>
            <p:cNvGrpSpPr/>
            <p:nvPr/>
          </p:nvGrpSpPr>
          <p:grpSpPr>
            <a:xfrm>
              <a:off x="8777" y="4839"/>
              <a:ext cx="2044" cy="3899"/>
              <a:chOff x="9695" y="5575"/>
              <a:chExt cx="2044" cy="3899"/>
            </a:xfrm>
          </p:grpSpPr>
          <p:sp>
            <p:nvSpPr>
              <p:cNvPr id="36" name="任意多边形 35"/>
              <p:cNvSpPr/>
              <p:nvPr/>
            </p:nvSpPr>
            <p:spPr>
              <a:xfrm>
                <a:off x="9695" y="5914"/>
                <a:ext cx="890" cy="3560"/>
              </a:xfrm>
              <a:custGeom>
                <a:avLst/>
                <a:gdLst>
                  <a:gd name="connisteX0" fmla="*/ 0 w 565150"/>
                  <a:gd name="connsiteY0" fmla="*/ 2260600 h 2260600"/>
                  <a:gd name="connisteX1" fmla="*/ 304800 w 565150"/>
                  <a:gd name="connsiteY1" fmla="*/ 1854200 h 2260600"/>
                  <a:gd name="connisteX2" fmla="*/ 457200 w 565150"/>
                  <a:gd name="connsiteY2" fmla="*/ 1066800 h 2260600"/>
                  <a:gd name="connisteX3" fmla="*/ 565150 w 565150"/>
                  <a:gd name="connsiteY3" fmla="*/ 0 h 22606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565150" h="2260600">
                    <a:moveTo>
                      <a:pt x="0" y="2260600"/>
                    </a:moveTo>
                    <a:cubicBezTo>
                      <a:pt x="57785" y="2195195"/>
                      <a:pt x="213360" y="2092960"/>
                      <a:pt x="304800" y="1854200"/>
                    </a:cubicBezTo>
                    <a:cubicBezTo>
                      <a:pt x="396240" y="1615440"/>
                      <a:pt x="405130" y="1437640"/>
                      <a:pt x="457200" y="1066800"/>
                    </a:cubicBezTo>
                    <a:cubicBezTo>
                      <a:pt x="509270" y="695960"/>
                      <a:pt x="546735" y="197485"/>
                      <a:pt x="565150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9744" y="5575"/>
                <a:ext cx="1995" cy="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 anchor="t">
                <a:spAutoFit/>
              </a:bodyPr>
              <a:p>
                <a:pPr marL="0" indent="0" algn="l">
                  <a:lnSpc>
                    <a:spcPct val="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600" b="1" i="1" dirty="0" err="1">
                    <a:solidFill>
                      <a:srgbClr val="13742F"/>
                    </a:solidFill>
                    <a:ea typeface="黑体" panose="02010609060101010101" pitchFamily="49" charset="-122"/>
                    <a:sym typeface="+mn-ea"/>
                  </a:rPr>
                  <a:t>U</a:t>
                </a:r>
                <a:r>
                  <a:rPr lang="en-US" altLang="zh-CN" sz="1600" b="1" baseline="-25000" dirty="0" err="1" smtClean="0">
                    <a:solidFill>
                      <a:srgbClr val="13742F"/>
                    </a:solidFill>
                    <a:sym typeface="+mn-ea"/>
                  </a:rPr>
                  <a:t>CE</a:t>
                </a:r>
                <a:r>
                  <a:rPr lang="en-US" altLang="zh-CN" sz="1600" b="1">
                    <a:sym typeface="+mn-ea"/>
                  </a:rPr>
                  <a:t>=0.5V</a:t>
                </a:r>
                <a:endParaRPr lang="en-US" altLang="zh-CN" sz="1600" b="1" baseline="-250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724" y="5175"/>
              <a:ext cx="1293" cy="3560"/>
              <a:chOff x="9518" y="5914"/>
              <a:chExt cx="1293" cy="3560"/>
            </a:xfrm>
          </p:grpSpPr>
          <p:sp>
            <p:nvSpPr>
              <p:cNvPr id="39" name="任意多边形 38"/>
              <p:cNvSpPr/>
              <p:nvPr/>
            </p:nvSpPr>
            <p:spPr>
              <a:xfrm>
                <a:off x="9695" y="5914"/>
                <a:ext cx="890" cy="3560"/>
              </a:xfrm>
              <a:custGeom>
                <a:avLst/>
                <a:gdLst>
                  <a:gd name="connisteX0" fmla="*/ 0 w 565150"/>
                  <a:gd name="connsiteY0" fmla="*/ 2260600 h 2260600"/>
                  <a:gd name="connisteX1" fmla="*/ 304800 w 565150"/>
                  <a:gd name="connsiteY1" fmla="*/ 1854200 h 2260600"/>
                  <a:gd name="connisteX2" fmla="*/ 457200 w 565150"/>
                  <a:gd name="connsiteY2" fmla="*/ 1066800 h 2260600"/>
                  <a:gd name="connisteX3" fmla="*/ 565150 w 565150"/>
                  <a:gd name="connsiteY3" fmla="*/ 0 h 22606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565150" h="2260600">
                    <a:moveTo>
                      <a:pt x="0" y="2260600"/>
                    </a:moveTo>
                    <a:cubicBezTo>
                      <a:pt x="57785" y="2195195"/>
                      <a:pt x="213360" y="2092960"/>
                      <a:pt x="304800" y="1854200"/>
                    </a:cubicBezTo>
                    <a:cubicBezTo>
                      <a:pt x="396240" y="1615440"/>
                      <a:pt x="405130" y="1437640"/>
                      <a:pt x="457200" y="1066800"/>
                    </a:cubicBezTo>
                    <a:cubicBezTo>
                      <a:pt x="509270" y="695960"/>
                      <a:pt x="546735" y="197485"/>
                      <a:pt x="565150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9518" y="6140"/>
                <a:ext cx="1293" cy="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 anchor="t">
                <a:spAutoFit/>
              </a:bodyPr>
              <a:p>
                <a:pPr marL="0" indent="0" algn="l">
                  <a:lnSpc>
                    <a:spcPct val="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600" b="1" i="1" dirty="0" err="1">
                    <a:solidFill>
                      <a:srgbClr val="13742F"/>
                    </a:solidFill>
                    <a:ea typeface="黑体" panose="02010609060101010101" pitchFamily="49" charset="-122"/>
                    <a:sym typeface="+mn-ea"/>
                  </a:rPr>
                  <a:t>U</a:t>
                </a:r>
                <a:r>
                  <a:rPr lang="en-US" altLang="zh-CN" sz="1600" b="1" baseline="-25000" dirty="0" err="1" smtClean="0">
                    <a:solidFill>
                      <a:srgbClr val="13742F"/>
                    </a:solidFill>
                    <a:sym typeface="+mn-ea"/>
                  </a:rPr>
                  <a:t>CE</a:t>
                </a:r>
                <a:r>
                  <a:rPr lang="en-US" altLang="zh-CN" sz="1600" b="1">
                    <a:sym typeface="+mn-ea"/>
                  </a:rPr>
                  <a:t>=0</a:t>
                </a:r>
                <a:endParaRPr lang="en-US" altLang="zh-CN" sz="1600" b="1" baseline="-250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664200" y="3246755"/>
            <a:ext cx="1998345" cy="2330450"/>
            <a:chOff x="9722" y="5917"/>
            <a:chExt cx="3147" cy="3670"/>
          </a:xfrm>
        </p:grpSpPr>
        <p:sp>
          <p:nvSpPr>
            <p:cNvPr id="43" name="任意多边形 42"/>
            <p:cNvSpPr/>
            <p:nvPr/>
          </p:nvSpPr>
          <p:spPr>
            <a:xfrm rot="240000">
              <a:off x="9722" y="5917"/>
              <a:ext cx="890" cy="3670"/>
            </a:xfrm>
            <a:custGeom>
              <a:avLst/>
              <a:gdLst>
                <a:gd name="connisteX0" fmla="*/ 0 w 565150"/>
                <a:gd name="connsiteY0" fmla="*/ 2260600 h 2260600"/>
                <a:gd name="connisteX1" fmla="*/ 304800 w 565150"/>
                <a:gd name="connsiteY1" fmla="*/ 1854200 h 2260600"/>
                <a:gd name="connisteX2" fmla="*/ 457200 w 565150"/>
                <a:gd name="connsiteY2" fmla="*/ 1066800 h 2260600"/>
                <a:gd name="connisteX3" fmla="*/ 565150 w 565150"/>
                <a:gd name="connsiteY3" fmla="*/ 0 h 2260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65150" h="2260600">
                  <a:moveTo>
                    <a:pt x="0" y="2260600"/>
                  </a:moveTo>
                  <a:cubicBezTo>
                    <a:pt x="57785" y="2195195"/>
                    <a:pt x="213360" y="2092960"/>
                    <a:pt x="304800" y="1854200"/>
                  </a:cubicBezTo>
                  <a:cubicBezTo>
                    <a:pt x="396240" y="1615440"/>
                    <a:pt x="405130" y="1437640"/>
                    <a:pt x="457200" y="1066800"/>
                  </a:cubicBezTo>
                  <a:cubicBezTo>
                    <a:pt x="509270" y="695960"/>
                    <a:pt x="546735" y="197485"/>
                    <a:pt x="56515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874" y="6366"/>
              <a:ext cx="1995" cy="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0" indent="0" algn="l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b="1" i="1" dirty="0" err="1">
                  <a:solidFill>
                    <a:srgbClr val="13742F"/>
                  </a:solidFill>
                  <a:ea typeface="黑体" panose="02010609060101010101" pitchFamily="49" charset="-122"/>
                  <a:sym typeface="+mn-ea"/>
                </a:rPr>
                <a:t>U</a:t>
              </a:r>
              <a:r>
                <a:rPr lang="en-US" altLang="zh-CN" sz="1600" b="1" baseline="-25000" dirty="0" err="1" smtClean="0">
                  <a:solidFill>
                    <a:srgbClr val="13742F"/>
                  </a:solidFill>
                  <a:sym typeface="+mn-ea"/>
                </a:rPr>
                <a:t>CE </a:t>
              </a:r>
              <a:r>
                <a:rPr lang="en-US" altLang="zh-CN" sz="1600" b="1">
                  <a:sym typeface="+mn-ea"/>
                </a:rPr>
                <a:t>≥ 1V</a:t>
              </a:r>
              <a:endParaRPr lang="en-US" altLang="zh-CN" sz="1600" b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442720" y="642620"/>
            <a:ext cx="5480050" cy="58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sng" strike="noStrike" kern="1200" cap="none" spc="0" normalizeH="0" baseline="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二、输出特性曲线</a:t>
            </a:r>
            <a:endParaRPr kumimoji="1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249045" y="1440180"/>
            <a:ext cx="10159365" cy="127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800" dirty="0" smtClean="0">
                <a:latin typeface="宋体" panose="02010600030101010101" pitchFamily="2" charset="-122"/>
              </a:rPr>
              <a:t>   </a:t>
            </a:r>
            <a:r>
              <a:rPr lang="en-US" altLang="zh-CN" sz="2800" dirty="0" smtClean="0">
                <a:latin typeface="宋体" panose="02010600030101010101" pitchFamily="2" charset="-122"/>
              </a:rPr>
              <a:t>   </a:t>
            </a:r>
            <a:r>
              <a:rPr lang="zh-CN" altLang="en-US" sz="2800" dirty="0" smtClean="0">
                <a:latin typeface="宋体" panose="02010600030101010101" pitchFamily="2" charset="-122"/>
              </a:rPr>
              <a:t>输出特性曲线如图所示，它是以</a:t>
            </a:r>
            <a:r>
              <a:rPr lang="en-US" altLang="zh-CN" sz="2800" i="1" dirty="0" err="1" smtClean="0">
                <a:latin typeface="Times New Roman" panose="02020603050405020304" pitchFamily="18" charset="0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</a:t>
            </a:r>
            <a:r>
              <a:rPr lang="en-US" altLang="zh-CN" sz="2800" baseline="-25000" dirty="0" err="1" smtClean="0">
                <a:latin typeface="Times New Roman" panose="02020603050405020304" pitchFamily="18" charset="0"/>
              </a:rPr>
              <a:t>B</a:t>
            </a:r>
            <a:r>
              <a:rPr lang="en-US" altLang="zh-CN" sz="2800" i="1" dirty="0" err="1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为参变量的一族特性曲线。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对应于一个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</a:t>
            </a:r>
            <a:r>
              <a:rPr lang="en-US" altLang="zh-CN" sz="2800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就有一条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 i="1" err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</a:t>
            </a:r>
            <a:r>
              <a:rPr lang="en-US" altLang="zh-CN" sz="2800" baseline="-25000" err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随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800" baseline="-25000" err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CE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变化的曲线。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      </a:t>
            </a:r>
            <a:endParaRPr lang="zh-CN" altLang="en-US" sz="2000" dirty="0" smtClean="0">
              <a:solidFill>
                <a:srgbClr val="FF5050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4727575" y="487680"/>
            <a:ext cx="3169285" cy="73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i</a:t>
            </a:r>
            <a:r>
              <a:rPr lang="en-US" altLang="zh-CN" sz="2800" baseline="-25000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C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=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f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(</a:t>
            </a:r>
            <a:r>
              <a:rPr lang="en-US" altLang="zh-CN" sz="2800" i="1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u</a:t>
            </a:r>
            <a:r>
              <a:rPr lang="en-US" altLang="zh-CN" sz="2800" baseline="-25000" dirty="0" err="1">
                <a:solidFill>
                  <a:srgbClr val="13742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CE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)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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2800" i="1" baseline="-10000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I</a:t>
            </a:r>
            <a:r>
              <a:rPr lang="en-US" altLang="zh-CN" sz="2800" baseline="-30000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B</a:t>
            </a:r>
            <a:r>
              <a:rPr lang="en-US" altLang="zh-CN" sz="2800" baseline="-10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=</a:t>
            </a:r>
            <a:r>
              <a:rPr lang="zh-CN" altLang="en-US" sz="2800" baseline="-10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常数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338955" y="2670810"/>
            <a:ext cx="3962400" cy="3135630"/>
            <a:chOff x="6833" y="4206"/>
            <a:chExt cx="6240" cy="4938"/>
          </a:xfrm>
        </p:grpSpPr>
        <p:grpSp>
          <p:nvGrpSpPr>
            <p:cNvPr id="4" name="组合 3"/>
            <p:cNvGrpSpPr/>
            <p:nvPr/>
          </p:nvGrpSpPr>
          <p:grpSpPr>
            <a:xfrm rot="0">
              <a:off x="6833" y="4206"/>
              <a:ext cx="6240" cy="4938"/>
              <a:chOff x="8107" y="5400"/>
              <a:chExt cx="6240" cy="4938"/>
            </a:xfrm>
          </p:grpSpPr>
          <p:grpSp>
            <p:nvGrpSpPr>
              <p:cNvPr id="5" name="组合 4"/>
              <p:cNvGrpSpPr/>
              <p:nvPr/>
            </p:nvGrpSpPr>
            <p:grpSpPr>
              <a:xfrm rot="0">
                <a:off x="8107" y="5400"/>
                <a:ext cx="6240" cy="4938"/>
                <a:chOff x="8102" y="5398"/>
                <a:chExt cx="6240" cy="4938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8102" y="5398"/>
                  <a:ext cx="6240" cy="4938"/>
                  <a:chOff x="6746" y="4946"/>
                  <a:chExt cx="6240" cy="4938"/>
                </a:xfrm>
              </p:grpSpPr>
              <p:graphicFrame>
                <p:nvGraphicFramePr>
                  <p:cNvPr id="14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6746" y="4946"/>
                  <a:ext cx="6240" cy="44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5" name="BMP 图象" r:id="rId1" imgW="1699260" imgH="1348740" progId="Paint.Picture">
                          <p:embed/>
                        </p:oleObj>
                      </mc:Choice>
                      <mc:Fallback>
                        <p:oleObj name="BMP 图象" r:id="rId1" imgW="1699260" imgH="1348740" progId="Paint.Picture">
                          <p:embed/>
                          <p:pic>
                            <p:nvPicPr>
                              <p:cNvPr id="0" name="图片 5839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746" y="4946"/>
                                <a:ext cx="6240" cy="446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12700">
                                    <a:solidFill>
                                      <a:schemeClr val="tx1"/>
                                    </a:solidFill>
                                    <a:miter lim="800000"/>
                                    <a:headEnd type="none" w="sm" len="sm"/>
                                    <a:tailEnd type="none" w="sm" len="sm"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7729" y="9256"/>
                    <a:ext cx="4308" cy="628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just" eaLnBrk="1" hangingPunct="1">
                      <a:buFontTx/>
                      <a:buNone/>
                    </a:pPr>
                    <a:r>
                      <a:rPr lang="zh-CN" altLang="en-US" sz="2000" b="1" dirty="0" smtClean="0">
                        <a:solidFill>
                          <a:srgbClr val="FF5050"/>
                        </a:solidFill>
                        <a:latin typeface="宋体" panose="02010600030101010101" pitchFamily="2" charset="-122"/>
                        <a:sym typeface="+mn-ea"/>
                      </a:rPr>
                      <a:t>晶体管的输出特性曲线</a:t>
                    </a:r>
                    <a:endParaRPr lang="zh-CN" altLang="en-US" sz="2000" b="1" dirty="0" smtClean="0">
                      <a:solidFill>
                        <a:srgbClr val="FF505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  <a:sym typeface="+mn-ea"/>
                    </a:endParaRPr>
                  </a:p>
                </p:txBody>
              </p:sp>
            </p:grpSp>
            <p:sp>
              <p:nvSpPr>
                <p:cNvPr id="17" name="文本框 16"/>
                <p:cNvSpPr txBox="1"/>
                <p:nvPr/>
              </p:nvSpPr>
              <p:spPr>
                <a:xfrm>
                  <a:off x="12530" y="8460"/>
                  <a:ext cx="1500" cy="6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p>
                  <a:pPr marL="0" indent="0" algn="ctr">
                    <a:lnSpc>
                      <a:spcPct val="110000"/>
                    </a:lnSpc>
                    <a:buNone/>
                  </a:pPr>
                  <a:r>
                    <a:rPr lang="zh-CN" altLang="en-US" sz="2000" b="1" dirty="0" smtClean="0">
                      <a:solidFill>
                        <a:srgbClr val="00703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截止区</a:t>
                  </a:r>
                  <a:endParaRPr lang="zh-CN" altLang="en-US" sz="2000" b="1" dirty="0" smtClean="0">
                    <a:solidFill>
                      <a:srgbClr val="00703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" name="直接连接符 17"/>
              <p:cNvCxnSpPr/>
              <p:nvPr/>
            </p:nvCxnSpPr>
            <p:spPr>
              <a:xfrm flipH="1">
                <a:off x="8906" y="9251"/>
                <a:ext cx="100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>
                <a:off x="9086" y="9240"/>
                <a:ext cx="100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9219" y="9225"/>
                <a:ext cx="100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9354" y="9229"/>
                <a:ext cx="113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9472" y="9258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>
                <a:off x="9627" y="9252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9755" y="9262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9900" y="9264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10032" y="9253"/>
                <a:ext cx="100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10177" y="9242"/>
                <a:ext cx="113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H="1">
                <a:off x="10330" y="9227"/>
                <a:ext cx="100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10470" y="9231"/>
                <a:ext cx="113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>
                <a:off x="10596" y="9252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10751" y="9246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>
                <a:off x="10879" y="9256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>
                <a:off x="11024" y="9250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H="1">
                <a:off x="11174" y="9233"/>
                <a:ext cx="113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11302" y="9242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H="1">
                <a:off x="11457" y="9241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11585" y="9251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>
                <a:off x="11730" y="9253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11862" y="9242"/>
                <a:ext cx="100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12007" y="9231"/>
                <a:ext cx="113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>
                <a:off x="12160" y="9216"/>
                <a:ext cx="100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12300" y="9230"/>
                <a:ext cx="113" cy="1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12426" y="9241"/>
                <a:ext cx="113" cy="11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>
                <a:off x="12581" y="9142"/>
                <a:ext cx="289" cy="20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圆角矩形 45"/>
              <p:cNvSpPr/>
              <p:nvPr/>
            </p:nvSpPr>
            <p:spPr>
              <a:xfrm>
                <a:off x="8107" y="5514"/>
                <a:ext cx="6237" cy="4762"/>
              </a:xfrm>
              <a:prstGeom prst="roundRect">
                <a:avLst>
                  <a:gd name="adj" fmla="val 5438"/>
                </a:avLst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/>
              </a:p>
            </p:txBody>
          </p:sp>
        </p:grp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4" y="7945"/>
              <a:ext cx="1220" cy="553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" y="4719"/>
              <a:ext cx="480" cy="230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" y="4463"/>
              <a:ext cx="1157" cy="4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3068955"/>
            <a:ext cx="4133850" cy="319405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93165" y="1143635"/>
            <a:ext cx="8206740" cy="48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①当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CE 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= 0</a:t>
            </a:r>
            <a:r>
              <a:rPr lang="en-US" altLang="zh-CN" sz="1405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sz="24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时，因集电极无收集作用，</a:t>
            </a:r>
            <a:r>
              <a:rPr lang="en-US" altLang="zh-CN" sz="2400" i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C </a:t>
            </a:r>
            <a:r>
              <a:rPr lang="zh-CN" altLang="en-US" sz="24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近似为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 0。</a:t>
            </a:r>
            <a:endParaRPr lang="en-US" altLang="zh-CN" sz="2400" dirty="0" smtClean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130935" y="692785"/>
            <a:ext cx="4174490" cy="50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现以其中任何一条加以说明，</a:t>
            </a:r>
            <a:endParaRPr lang="zh-CN" altLang="en-US" sz="2400" dirty="0" smtClean="0">
              <a:solidFill>
                <a:srgbClr val="FF5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193165" y="1563370"/>
            <a:ext cx="9954895" cy="93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②当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CE 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逐渐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增大时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，集电结电场随之增强，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收集基区非平衡少子的能力逐渐增强，因而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C 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也就逐渐增大。</a:t>
            </a:r>
            <a:endParaRPr lang="zh-CN" altLang="en-US" sz="24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193165" y="2435860"/>
            <a:ext cx="10289540" cy="2062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③当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CE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增大到一定数值时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，集电结电场足以将基区的绝大部分非平衡少子收集到集电区，</a:t>
            </a:r>
            <a:r>
              <a:rPr lang="en-US" altLang="zh-CN" sz="2400" i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CE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再增大，</a:t>
            </a:r>
            <a:endParaRPr lang="zh-CN" altLang="en-US" sz="2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收集能力也不能明显提高，</a:t>
            </a:r>
            <a:endParaRPr lang="zh-CN" altLang="en-US" sz="2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曲线几乎平行于横轴，</a:t>
            </a:r>
            <a:endParaRPr lang="zh-CN" altLang="en-US" sz="2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即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几乎仅取决于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005320" y="5530851"/>
            <a:ext cx="76199" cy="793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7057391" y="4927600"/>
            <a:ext cx="396241" cy="653416"/>
          </a:xfrm>
          <a:custGeom>
            <a:avLst/>
            <a:gdLst>
              <a:gd name="connisteX0" fmla="*/ 0 w 396240"/>
              <a:gd name="connsiteY0" fmla="*/ 653415 h 653415"/>
              <a:gd name="connisteX1" fmla="*/ 96520 w 396240"/>
              <a:gd name="connsiteY1" fmla="*/ 169545 h 653415"/>
              <a:gd name="connisteX2" fmla="*/ 207645 w 396240"/>
              <a:gd name="connsiteY2" fmla="*/ 53340 h 653415"/>
              <a:gd name="connisteX3" fmla="*/ 396240 w 396240"/>
              <a:gd name="connsiteY3" fmla="*/ 0 h 653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96240" h="653415">
                <a:moveTo>
                  <a:pt x="0" y="653415"/>
                </a:moveTo>
                <a:cubicBezTo>
                  <a:pt x="17145" y="558800"/>
                  <a:pt x="55245" y="289560"/>
                  <a:pt x="96520" y="169545"/>
                </a:cubicBezTo>
                <a:cubicBezTo>
                  <a:pt x="137795" y="49530"/>
                  <a:pt x="147955" y="86995"/>
                  <a:pt x="207645" y="53340"/>
                </a:cubicBezTo>
                <a:cubicBezTo>
                  <a:pt x="267335" y="19685"/>
                  <a:pt x="360680" y="8255"/>
                  <a:pt x="396240" y="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7418705" y="4901565"/>
            <a:ext cx="1836000" cy="36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408160" y="5014595"/>
            <a:ext cx="952501" cy="4298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altLang="en-US" sz="2000" b="1" dirty="0" smtClean="0">
                <a:solidFill>
                  <a:srgbClr val="00703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截止区</a:t>
            </a:r>
            <a:endParaRPr lang="zh-CN" altLang="en-US" sz="2000" b="1" dirty="0" smtClean="0">
              <a:solidFill>
                <a:srgbClr val="007032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40" y="4653280"/>
            <a:ext cx="2427605" cy="1789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12" grpId="0" bldLvl="0" animBg="1"/>
      <p:bldP spid="4" grpId="0" bldLvl="0" animBg="1"/>
      <p:bldP spid="8" grpId="0" bldLvl="0" animBg="1"/>
      <p:bldP spid="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85190" y="614045"/>
            <a:ext cx="7772400" cy="62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输出特性曲线可以分为三个区域: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182369" y="2443480"/>
            <a:ext cx="18999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饱和区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endParaRPr lang="zh-CN" altLang="en-US" sz="2400">
              <a:solidFill>
                <a:srgbClr val="CC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182369" y="3738880"/>
            <a:ext cx="253301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703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截止区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202055" y="1212850"/>
            <a:ext cx="194056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放大区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2486660" y="1212850"/>
            <a:ext cx="8054975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C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平行于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CE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轴的区域，曲线基本平行等距。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此时，</a:t>
            </a:r>
            <a:r>
              <a:rPr lang="zh-CN" altLang="en-US" sz="2400">
                <a:solidFill>
                  <a:srgbClr val="007032"/>
                </a:solidFill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发射结</a:t>
            </a:r>
            <a:r>
              <a:rPr lang="zh-CN" altLang="en-US" sz="2400">
                <a:solidFill>
                  <a:srgbClr val="FF33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正偏，</a:t>
            </a:r>
            <a:r>
              <a:rPr lang="en-US" altLang="zh-CN" sz="2400">
                <a:solidFill>
                  <a:srgbClr val="FF33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zh-CN" altLang="en-US" sz="2400">
                <a:solidFill>
                  <a:srgbClr val="CC0099"/>
                </a:solidFill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集电结</a:t>
            </a:r>
            <a:r>
              <a:rPr lang="zh-CN" altLang="en-US" sz="2400">
                <a:solidFill>
                  <a:srgbClr val="0000FF"/>
                </a:solidFill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反偏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硅管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BE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0.7</a:t>
            </a:r>
            <a:r>
              <a:rPr lang="zh-CN" altLang="zh-CN" sz="1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左右 。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主要受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B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的控制。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Text Box 9"/>
          <p:cNvSpPr txBox="1">
            <a:spLocks noChangeArrowheads="1"/>
          </p:cNvSpPr>
          <p:nvPr/>
        </p:nvSpPr>
        <p:spPr bwMode="auto">
          <a:xfrm>
            <a:off x="2487295" y="2443480"/>
            <a:ext cx="8448675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C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受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CE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显著控制的区域。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此时，</a:t>
            </a:r>
            <a:r>
              <a:rPr lang="zh-CN" altLang="en-US" sz="2400">
                <a:solidFill>
                  <a:srgbClr val="007032"/>
                </a:solidFill>
                <a:latin typeface="Times New Roman" panose="02020603050405020304" pitchFamily="18" charset="0"/>
                <a:sym typeface="+mn-ea"/>
              </a:rPr>
              <a:t>发射结</a:t>
            </a:r>
            <a:r>
              <a:rPr lang="zh-CN" altLang="en-US" sz="240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正偏，</a:t>
            </a:r>
            <a:r>
              <a:rPr lang="zh-CN" altLang="en-US" sz="2400">
                <a:solidFill>
                  <a:srgbClr val="CC0099"/>
                </a:solidFill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集电结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正偏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或反偏电压很小</a:t>
            </a:r>
            <a:r>
              <a:rPr lang="zh-CN" altLang="en-US" sz="240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该区域内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CE 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的数值较小，一般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CE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＜ 0.7</a:t>
            </a:r>
            <a:r>
              <a:rPr lang="en-US" altLang="zh-CN" sz="1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（硅管）。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2559685" y="3738880"/>
            <a:ext cx="534416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= 0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曲线的下方。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此时，</a:t>
            </a:r>
            <a:r>
              <a:rPr lang="zh-CN" altLang="en-US" sz="2400">
                <a:solidFill>
                  <a:srgbClr val="007032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发射结</a:t>
            </a:r>
            <a:r>
              <a:rPr lang="zh-CN" altLang="en-US" sz="2400">
                <a:solidFill>
                  <a:srgbClr val="0000FF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反偏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sym typeface="+mn-ea"/>
              </a:rPr>
              <a:t>集电结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反偏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6475" y="3572510"/>
            <a:ext cx="4133850" cy="319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6" grpId="0" bldLvl="0" animBg="1" autoUpdateAnimBg="0"/>
      <p:bldP spid="7" grpId="0" bldLvl="0" animBg="1" autoUpdateAnimBg="0"/>
      <p:bldP spid="29" grpId="0" bldLvl="0" animBg="1" autoUpdateAnimBg="0"/>
      <p:bldP spid="41" grpId="0" bldLvl="0" animBg="1" autoUpdateAnimBg="0"/>
      <p:bldP spid="42" grpId="0" bldLvl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36867" name="文本框 36866"/>
          <p:cNvSpPr txBox="1"/>
          <p:nvPr/>
        </p:nvSpPr>
        <p:spPr>
          <a:xfrm>
            <a:off x="1235075" y="5430520"/>
            <a:ext cx="102317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晶体管工作在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放大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状态时，输出回路的电流 </a:t>
            </a:r>
            <a:r>
              <a:rPr lang="en-US" altLang="zh-CN" b="1" i="1" err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err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 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几乎仅仅决定于输入回路的电流 </a:t>
            </a:r>
            <a:r>
              <a:rPr lang="en-US" altLang="zh-CN" b="1" i="1" err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err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即可将输出回路等效为电流 </a:t>
            </a:r>
            <a:r>
              <a:rPr lang="en-US" altLang="zh-CN" b="1" i="1" err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err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控制的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受控电流源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err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baseline="-25000" err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b="1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6868" name="表格 36867"/>
          <p:cNvGraphicFramePr/>
          <p:nvPr>
            <p:custDataLst>
              <p:tags r:id="rId1"/>
            </p:custDataLst>
          </p:nvPr>
        </p:nvGraphicFramePr>
        <p:xfrm>
          <a:off x="1937385" y="3310255"/>
          <a:ext cx="4803140" cy="1858645"/>
        </p:xfrm>
        <a:graphic>
          <a:graphicData uri="http://schemas.openxmlformats.org/drawingml/2006/table">
            <a:tbl>
              <a:tblPr/>
              <a:tblGrid>
                <a:gridCol w="1216025"/>
                <a:gridCol w="1215390"/>
                <a:gridCol w="1216025"/>
                <a:gridCol w="1155700"/>
              </a:tblGrid>
              <a:tr h="487045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</a:rPr>
                        <a:t>状态</a:t>
                      </a:r>
                      <a:endParaRPr lang="zh-CN" altLang="en-US" sz="2400" b="1" dirty="0">
                        <a:latin typeface="Times New Roman" panose="02020603050405020304" pitchFamily="18" charset="0"/>
                      </a:endParaRPr>
                    </a:p>
                  </a:txBody>
                  <a:tcPr marL="91439" marR="91439" marT="45718" marB="4571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400" b="1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发射结</a:t>
                      </a:r>
                      <a:endParaRPr lang="zh-CN" altLang="en-US" sz="2400" b="1" err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400" b="1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集电结</a:t>
                      </a:r>
                      <a:endParaRPr lang="zh-CN" altLang="en-US" sz="2400" b="1" baseline="-25000" err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400" b="1" i="1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2400" b="1" baseline="-250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91439" marR="91439" marT="45718" marB="4571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algn="ctr">
                        <a:buClrTx/>
                        <a:buSzTx/>
                        <a:buFontTx/>
                        <a:buNone/>
                      </a:pPr>
                      <a:endParaRPr lang="zh-CN" altLang="en-US" sz="24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400" b="1" baseline="-25000" dirty="0">
                        <a:solidFill>
                          <a:srgbClr val="00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en-US" altLang="zh-CN" sz="2400" b="1" baseline="-25000" err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4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91439" marR="91439" marT="45718" marB="4571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400" b="1" baseline="-25000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400" b="1" baseline="-25000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buNone/>
                      </a:pPr>
                      <a:endParaRPr lang="en-US" altLang="zh-CN" sz="2400" b="1" baseline="-25000" err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400" b="1" dirty="0">
                        <a:solidFill>
                          <a:srgbClr val="007032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91439" marR="91439" marT="45718" marB="4571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400" b="1" baseline="-25000" dirty="0">
                        <a:solidFill>
                          <a:srgbClr val="00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400" b="1" baseline="-25000" dirty="0">
                        <a:solidFill>
                          <a:srgbClr val="00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en-US" altLang="zh-CN" sz="2400" b="1" baseline="-25000">
                        <a:solidFill>
                          <a:srgbClr val="0070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18" marB="4571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536180" y="3645535"/>
            <a:ext cx="3682365" cy="1308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pPr marL="0" indent="0" algn="l">
              <a:lnSpc>
                <a:spcPct val="110000"/>
              </a:lnSpc>
              <a:buNone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发射结的反偏判断条件：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zh-CN" b="1" dirty="0" smtClean="0"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b="1" dirty="0" smtClean="0">
                <a:cs typeface="Times New Roman" panose="02020603050405020304" pitchFamily="18" charset="0"/>
                <a:sym typeface="+mn-ea"/>
              </a:rPr>
              <a:t>Si</a:t>
            </a:r>
            <a:r>
              <a:rPr lang="en-US" altLang="zh-CN" b="1" dirty="0" smtClean="0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 dirty="0" smtClean="0">
                <a:cs typeface="Times New Roman" panose="02020603050405020304" pitchFamily="18" charset="0"/>
                <a:sym typeface="+mn-ea"/>
              </a:rPr>
              <a:t>管：</a:t>
            </a:r>
            <a:r>
              <a:rPr lang="en-US" altLang="zh-CN" b="1" i="1" dirty="0" err="1" smtClean="0">
                <a:sym typeface="+mn-ea"/>
              </a:rPr>
              <a:t>u</a:t>
            </a:r>
            <a:r>
              <a:rPr lang="en-US" altLang="zh-CN" b="1" baseline="-25000" dirty="0" err="1" smtClean="0">
                <a:sym typeface="+mn-ea"/>
              </a:rPr>
              <a:t>BE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0.7V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zh-CN" b="1" dirty="0" smtClean="0"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b="1" dirty="0" smtClean="0">
                <a:cs typeface="Times New Roman" panose="02020603050405020304" pitchFamily="18" charset="0"/>
                <a:sym typeface="+mn-ea"/>
              </a:rPr>
              <a:t>Ge管：</a:t>
            </a:r>
            <a:r>
              <a:rPr lang="en-US" altLang="zh-CN" b="1" dirty="0" smtClean="0"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 dirty="0" err="1" smtClean="0">
                <a:sym typeface="+mn-ea"/>
              </a:rPr>
              <a:t>u</a:t>
            </a:r>
            <a:r>
              <a:rPr lang="en-US" altLang="zh-CN" b="1" baseline="-25000" dirty="0" err="1" smtClean="0">
                <a:sym typeface="+mn-ea"/>
              </a:rPr>
              <a:t>BE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0.3V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09166" y="3717290"/>
            <a:ext cx="852806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放大</a:t>
            </a:r>
            <a:endParaRPr lang="zh-CN" altLang="en-US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9166" y="4187190"/>
            <a:ext cx="92583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b="1" dirty="0">
                <a:solidFill>
                  <a:srgbClr val="0000FF"/>
                </a:solidFill>
                <a:sym typeface="+mn-ea"/>
              </a:rPr>
              <a:t>饱和</a:t>
            </a:r>
            <a:endParaRPr lang="zh-CN" altLang="en-US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09166" y="4653280"/>
            <a:ext cx="852806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b="1" dirty="0">
                <a:solidFill>
                  <a:srgbClr val="007032"/>
                </a:solidFill>
                <a:sym typeface="+mn-ea"/>
              </a:rPr>
              <a:t>截止</a:t>
            </a:r>
            <a:endParaRPr lang="zh-CN" altLang="en-US" b="1" dirty="0" smtClean="0">
              <a:solidFill>
                <a:srgbClr val="00703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47720" y="3717290"/>
            <a:ext cx="966471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b="1" dirty="0">
                <a:solidFill>
                  <a:srgbClr val="E23BF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正偏</a:t>
            </a:r>
            <a:endParaRPr lang="zh-CN" altLang="en-US" b="1" dirty="0" smtClean="0">
              <a:solidFill>
                <a:srgbClr val="E23BFB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59300" y="3717290"/>
            <a:ext cx="90678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反偏</a:t>
            </a:r>
            <a:endParaRPr lang="zh-CN" altLang="en-US" b="1" dirty="0" smtClean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90259" y="3700145"/>
            <a:ext cx="692785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b="1" i="1" err="1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βi</a:t>
            </a:r>
            <a:r>
              <a:rPr lang="en-US" altLang="zh-CN" b="1" baseline="-25000" err="1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B</a:t>
            </a:r>
            <a:endParaRPr lang="en-US" altLang="zh-CN" b="1" baseline="-2500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16906" y="4258310"/>
            <a:ext cx="9582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>
              <a:buNone/>
            </a:pPr>
            <a:r>
              <a:rPr lang="zh-CN" altLang="en-US" b="1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＜</a:t>
            </a:r>
            <a:r>
              <a:rPr lang="en-US" altLang="zh-CN" b="1" i="1" err="1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βi</a:t>
            </a:r>
            <a:r>
              <a:rPr lang="en-US" altLang="zh-CN" b="1" baseline="-25000" err="1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B</a:t>
            </a:r>
            <a:endParaRPr lang="en-US" altLang="zh-CN" b="1" baseline="-25000" err="1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68950" y="4653280"/>
            <a:ext cx="12585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buNone/>
            </a:pPr>
            <a:r>
              <a:rPr lang="en-US" altLang="zh-CN" b="1" i="1">
                <a:solidFill>
                  <a:srgbClr val="007032"/>
                </a:solidFill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b="1" baseline="-25000">
                <a:solidFill>
                  <a:srgbClr val="007032"/>
                </a:solidFill>
                <a:cs typeface="Times New Roman" panose="02020603050405020304" pitchFamily="18" charset="0"/>
                <a:sym typeface="+mn-ea"/>
              </a:rPr>
              <a:t>CEO</a:t>
            </a:r>
            <a:endParaRPr lang="en-US" altLang="zh-CN" b="1" baseline="-25000" dirty="0" smtClean="0">
              <a:solidFill>
                <a:srgbClr val="00703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3352800" y="4221480"/>
            <a:ext cx="966471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b="1" dirty="0">
                <a:solidFill>
                  <a:srgbClr val="E23BF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正偏</a:t>
            </a:r>
            <a:endParaRPr lang="zh-CN" altLang="en-US" b="1" dirty="0" smtClean="0">
              <a:solidFill>
                <a:srgbClr val="E23BFB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3354705" y="4665980"/>
            <a:ext cx="90678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反偏</a:t>
            </a:r>
            <a:endParaRPr lang="zh-CN" altLang="en-US" b="1" dirty="0" smtClean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4569459" y="4197350"/>
            <a:ext cx="966471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b="1" dirty="0">
                <a:solidFill>
                  <a:srgbClr val="E23BF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正偏</a:t>
            </a:r>
            <a:endParaRPr lang="zh-CN" altLang="en-US" b="1" dirty="0" smtClean="0">
              <a:solidFill>
                <a:srgbClr val="E23BFB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4594860" y="4653280"/>
            <a:ext cx="90678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反偏</a:t>
            </a:r>
            <a:endParaRPr lang="zh-CN" altLang="en-US" b="1" dirty="0" smtClean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330" y="836930"/>
            <a:ext cx="2921000" cy="215265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235" y="765175"/>
            <a:ext cx="3108325" cy="2401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2800" y="948690"/>
            <a:ext cx="1533525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总结：</a:t>
            </a:r>
            <a:endParaRPr lang="zh-CN" altLang="en-US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6867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9" grpId="0"/>
      <p:bldP spid="10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074"/>
          <p:cNvSpPr txBox="1">
            <a:spLocks noChangeArrowheads="1"/>
          </p:cNvSpPr>
          <p:nvPr/>
        </p:nvSpPr>
        <p:spPr bwMode="auto">
          <a:xfrm>
            <a:off x="1715835" y="806540"/>
            <a:ext cx="7188477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2800" b="1" dirty="0" smtClean="0">
                <a:solidFill>
                  <a:srgbClr val="FF0000"/>
                </a:solidFill>
              </a:rPr>
              <a:t>1.4.4 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晶体管的主要参数</a:t>
            </a:r>
            <a:endParaRPr lang="zh-CN" altLang="en-US" sz="32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07260" y="1590675"/>
            <a:ext cx="7848600" cy="209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	半导体晶体管的参数分为三大类: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直流参数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交流参数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极限参数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848485" y="754380"/>
            <a:ext cx="7848600" cy="1596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sng" strike="noStrike" kern="1200" cap="none" spc="0" normalizeH="0" baseline="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一、直流参数</a:t>
            </a:r>
            <a:endParaRPr kumimoji="1" lang="zh-CN" altLang="en-US" sz="2800" i="0" u="sng" strike="noStrike" kern="1200" cap="none" spc="0" normalizeH="0" baseline="0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1" lang="zh-CN" altLang="en-US" sz="2800" i="0" u="none" strike="noStrike" kern="1200" cap="none" spc="0" normalizeH="0" baseline="0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①直流电流放大系数</a:t>
            </a:r>
            <a:r>
              <a:rPr kumimoji="1" lang="en-US" altLang="zh-CN" sz="2800" i="0" u="none" strike="noStrike" kern="1200" cap="none" spc="0" normalizeH="0" baseline="0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	  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共发射极</a:t>
            </a:r>
            <a:r>
              <a:rPr kumimoji="1" lang="zh-CN" alt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直流</a:t>
            </a:r>
            <a:r>
              <a:rPr lang="en-US" altLang="zh-CN" sz="28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电流放大系数</a:t>
            </a:r>
            <a:endParaRPr kumimoji="1" lang="zh-CN" altLang="en-US" sz="24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graphicFrame>
        <p:nvGraphicFramePr>
          <p:cNvPr id="50" name="Object 46"/>
          <p:cNvGraphicFramePr>
            <a:graphicFrameLocks noChangeAspect="1"/>
          </p:cNvGraphicFramePr>
          <p:nvPr/>
        </p:nvGraphicFramePr>
        <p:xfrm>
          <a:off x="4780598" y="4437380"/>
          <a:ext cx="1150620" cy="1057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Equation" r:id="rId1" imgW="469900" imgH="431800" progId="Equation.DSMT4">
                  <p:embed/>
                </p:oleObj>
              </mc:Choice>
              <mc:Fallback>
                <p:oleObj name="Equation" r:id="rId1" imgW="469900" imgH="431800" progId="Equation.DSMT4">
                  <p:embed/>
                  <p:pic>
                    <p:nvPicPr>
                      <p:cNvPr id="0" name="图片 55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0598" y="4437380"/>
                        <a:ext cx="1150620" cy="1057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6"/>
          <p:cNvGraphicFramePr>
            <a:graphicFrameLocks noChangeAspect="1"/>
          </p:cNvGraphicFramePr>
          <p:nvPr/>
        </p:nvGraphicFramePr>
        <p:xfrm>
          <a:off x="4801235" y="2348865"/>
          <a:ext cx="1109345" cy="1020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Equation" r:id="rId3" imgW="469900" imgH="431800" progId="Equation.DSMT4">
                  <p:embed/>
                </p:oleObj>
              </mc:Choice>
              <mc:Fallback>
                <p:oleObj name="Equation" r:id="rId3" imgW="469900" imgH="431800" progId="Equation.DSMT4">
                  <p:embed/>
                  <p:pic>
                    <p:nvPicPr>
                      <p:cNvPr id="0" name="图片 55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1235" y="2348865"/>
                        <a:ext cx="1109345" cy="1020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2788285" y="3860800"/>
            <a:ext cx="5394325" cy="72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(b) </a:t>
            </a:r>
            <a:r>
              <a:rPr lang="zh-CN" altLang="en-US" sz="2800" dirty="0" smtClean="0">
                <a:solidFill>
                  <a:srgbClr val="009900"/>
                </a:solidFill>
                <a:latin typeface="Times New Roman" panose="02020603050405020304" pitchFamily="18" charset="0"/>
              </a:rPr>
              <a:t>共基极</a:t>
            </a:r>
            <a:r>
              <a:rPr lang="zh-CN" altLang="en-US" sz="2800" i="1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直流</a:t>
            </a:r>
            <a:r>
              <a:rPr lang="en-US" altLang="zh-CN" sz="28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800" dirty="0" smtClean="0">
                <a:solidFill>
                  <a:srgbClr val="009900"/>
                </a:solidFill>
                <a:latin typeface="Times New Roman" panose="02020603050405020304" pitchFamily="18" charset="0"/>
              </a:rPr>
              <a:t>电流放大系数</a:t>
            </a:r>
            <a:endParaRPr lang="zh-CN" altLang="en-US" sz="2800" dirty="0" smtClean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5" name="Object 46"/>
          <p:cNvGraphicFramePr>
            <a:graphicFrameLocks noChangeAspect="1"/>
          </p:cNvGraphicFramePr>
          <p:nvPr/>
        </p:nvGraphicFramePr>
        <p:xfrm>
          <a:off x="7464425" y="3860800"/>
          <a:ext cx="373381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5" imgW="152400" imgH="215900" progId="Equation.DSMT4">
                  <p:embed/>
                </p:oleObj>
              </mc:Choice>
              <mc:Fallback>
                <p:oleObj name="Equation" r:id="rId5" imgW="152400" imgH="215900" progId="Equation.DSMT4">
                  <p:embed/>
                  <p:pic>
                    <p:nvPicPr>
                      <p:cNvPr id="0" name="图片 55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3860800"/>
                        <a:ext cx="373381" cy="529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6"/>
          <p:cNvGraphicFramePr>
            <a:graphicFrameLocks noChangeAspect="1"/>
          </p:cNvGraphicFramePr>
          <p:nvPr/>
        </p:nvGraphicFramePr>
        <p:xfrm>
          <a:off x="7703820" y="1741488"/>
          <a:ext cx="373381" cy="59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Equation" r:id="rId7" imgW="152400" imgH="241300" progId="Equation.DSMT4">
                  <p:embed/>
                </p:oleObj>
              </mc:Choice>
              <mc:Fallback>
                <p:oleObj name="Equation" r:id="rId7" imgW="152400" imgH="241300" progId="Equation.DSMT4">
                  <p:embed/>
                  <p:pic>
                    <p:nvPicPr>
                      <p:cNvPr id="0" name="图片 55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3820" y="1741488"/>
                        <a:ext cx="373381" cy="592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130935" y="621030"/>
            <a:ext cx="8052435" cy="112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800" i="0" u="none" strike="noStrike" kern="1200" cap="none" spc="0" normalizeH="0" baseline="0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②极间反向电流</a:t>
            </a:r>
            <a:endParaRPr kumimoji="1" lang="zh-CN" altLang="en-US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	 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(a)</a:t>
            </a:r>
            <a:r>
              <a:rPr lang="en-US" altLang="zh-CN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集电结反向饱和电流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CBO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endParaRPr kumimoji="1" lang="zh-CN" altLang="en-US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3" name="Group 10"/>
          <p:cNvGrpSpPr/>
          <p:nvPr/>
        </p:nvGrpSpPr>
        <p:grpSpPr bwMode="auto">
          <a:xfrm>
            <a:off x="1054537" y="4086136"/>
            <a:ext cx="7983538" cy="1060450"/>
            <a:chOff x="816" y="1872"/>
            <a:chExt cx="5029" cy="668"/>
          </a:xfrm>
        </p:grpSpPr>
        <p:sp>
          <p:nvSpPr>
            <p:cNvPr id="5" name="Text Box 9"/>
            <p:cNvSpPr txBox="1">
              <a:spLocks noChangeArrowheads="1"/>
            </p:cNvSpPr>
            <p:nvPr/>
          </p:nvSpPr>
          <p:spPr bwMode="auto">
            <a:xfrm>
              <a:off x="816" y="1872"/>
              <a:ext cx="5029" cy="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zh-CN" altLang="en-US" sz="280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(</a:t>
              </a:r>
              <a:r>
                <a:rPr lang="en-US" altLang="zh-CN" sz="280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zh-CN" altLang="en-US" sz="280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)</a:t>
              </a:r>
              <a:r>
                <a:rPr lang="en-US" altLang="zh-CN" sz="280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kumimoji="1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集电极发射极间的反向饱和电流</a:t>
              </a:r>
              <a:r>
                <a:rPr kumimoji="1" lang="en-US" altLang="zh-CN" sz="2800" i="0" u="none" strike="noStrike" kern="0" cap="none" spc="0" normalizeH="0" baseline="0" noProof="0" dirty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80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CEO</a:t>
              </a:r>
              <a:endParaRPr kumimoji="1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2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     </a:t>
              </a:r>
              <a:r>
                <a:rPr kumimoji="1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kumimoji="1" lang="en-US" altLang="zh-CN" sz="280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CEO</a:t>
              </a:r>
              <a:r>
                <a:rPr kumimoji="1" lang="en-US" altLang="zh-CN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=（1+   ）</a:t>
              </a:r>
              <a:r>
                <a:rPr kumimoji="1" lang="en-US" altLang="zh-CN" sz="280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CBO</a:t>
              </a:r>
              <a:endParaRPr kumimoji="1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" name="Object 4"/>
            <p:cNvGraphicFramePr>
              <a:graphicFrameLocks noChangeAspect="1"/>
            </p:cNvGraphicFramePr>
            <p:nvPr/>
          </p:nvGraphicFramePr>
          <p:xfrm>
            <a:off x="2760" y="2235"/>
            <a:ext cx="204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0" name="公式" r:id="rId1" imgW="165100" imgH="228600" progId="Equation.3">
                    <p:embed/>
                  </p:oleObj>
                </mc:Choice>
                <mc:Fallback>
                  <p:oleObj name="公式" r:id="rId1" imgW="165100" imgH="228600" progId="Equation.3">
                    <p:embed/>
                    <p:pic>
                      <p:nvPicPr>
                        <p:cNvPr id="0" name="图片 645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0" y="2235"/>
                          <a:ext cx="204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46200" y="1808480"/>
            <a:ext cx="6849745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1" lang="en-US" altLang="zh-CN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4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CBO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的下标</a:t>
            </a:r>
            <a:r>
              <a:rPr kumimoji="1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CB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代表集电极和基极，</a:t>
            </a:r>
            <a:r>
              <a:rPr kumimoji="1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 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1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Open 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的字头，代表第三个电极</a:t>
            </a:r>
            <a:r>
              <a:rPr kumimoji="1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开路，相当于集电结的反向饱和电流。</a:t>
            </a:r>
            <a:endParaRPr kumimoji="1" lang="zh-CN" altLang="en-US" sz="24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Ge管时 </a:t>
            </a:r>
            <a:r>
              <a:rPr lang="en-US" altLang="zh-CN" sz="2400" i="1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CBO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单位是μA量级， Si管</a:t>
            </a:r>
            <a:r>
              <a:rPr lang="en-US" altLang="zh-CN" sz="2400" i="1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CBO</a:t>
            </a:r>
            <a:r>
              <a:rPr lang="zh-CN" altLang="en-US" sz="24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是nA量级。</a:t>
            </a:r>
            <a:endParaRPr kumimoji="1" lang="zh-CN" altLang="en-US" sz="24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10" y="1268730"/>
            <a:ext cx="2792730" cy="1799590"/>
          </a:xfrm>
          <a:prstGeom prst="rect">
            <a:avLst/>
          </a:prstGeom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417955" y="5234305"/>
            <a:ext cx="677799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相当基极开路时，集电极和发射极间的穿透电流。</a:t>
            </a:r>
            <a:endParaRPr kumimoji="1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0" y="3935096"/>
            <a:ext cx="2773434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1772920"/>
            <a:ext cx="4133850" cy="3194050"/>
          </a:xfrm>
          <a:prstGeom prst="rect">
            <a:avLst/>
          </a:prstGeom>
        </p:spPr>
      </p:pic>
      <p:sp>
        <p:nvSpPr>
          <p:cNvPr id="2" name="Rectangle 2051"/>
          <p:cNvSpPr txBox="1">
            <a:spLocks noChangeArrowheads="1"/>
          </p:cNvSpPr>
          <p:nvPr/>
        </p:nvSpPr>
        <p:spPr bwMode="auto">
          <a:xfrm>
            <a:off x="3500120" y="5011421"/>
            <a:ext cx="5614035" cy="45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CEO 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在输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出特性曲线上的位置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924810" y="3900171"/>
            <a:ext cx="4139565" cy="565150"/>
            <a:chOff x="2206" y="6192"/>
            <a:chExt cx="6519" cy="890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3453" y="6728"/>
              <a:ext cx="527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2206" y="6192"/>
              <a:ext cx="1386" cy="89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marL="0" indent="0">
                <a:lnSpc>
                  <a:spcPct val="110000"/>
                </a:lnSpc>
                <a:buNone/>
              </a:pPr>
              <a:r>
                <a:rPr lang="en-US" altLang="zh-CN" sz="2800" b="1" i="1" noProof="0" dirty="0" smtClean="0">
                  <a:ln>
                    <a:noFill/>
                  </a:ln>
                  <a:solidFill>
                    <a:srgbClr val="007032"/>
                  </a:solidFill>
                  <a:effectLst/>
                  <a:uLnTx/>
                  <a:uFillTx/>
                  <a:sym typeface="+mn-ea"/>
                </a:rPr>
                <a:t>I</a:t>
              </a:r>
              <a:r>
                <a:rPr lang="en-US" altLang="zh-CN" sz="2800" b="1" baseline="-25000" noProof="0" dirty="0" smtClean="0">
                  <a:ln>
                    <a:noFill/>
                  </a:ln>
                  <a:solidFill>
                    <a:srgbClr val="007032"/>
                  </a:solidFill>
                  <a:effectLst/>
                  <a:uLnTx/>
                  <a:uFillTx/>
                  <a:sym typeface="+mn-ea"/>
                </a:rPr>
                <a:t>CEO </a:t>
              </a:r>
              <a:endParaRPr lang="en-US" altLang="zh-CN" sz="2800" b="1" baseline="-25000" noProof="0" dirty="0" smtClean="0">
                <a:ln>
                  <a:noFill/>
                </a:ln>
                <a:solidFill>
                  <a:srgbClr val="00703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1704975" y="621030"/>
            <a:ext cx="8018781" cy="220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zh-CN" altLang="en-US" sz="2800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二、交流参数</a:t>
            </a:r>
            <a:endParaRPr lang="zh-CN" altLang="en-US" sz="2800" u="sng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0" latinLnBrk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800" dirty="0">
                <a:solidFill>
                  <a:srgbClr val="FF6600"/>
                </a:solidFill>
                <a:latin typeface="宋体" panose="02010600030101010101" pitchFamily="2" charset="-122"/>
              </a:rPr>
              <a:t>①交流电流放大系数</a:t>
            </a:r>
            <a:endParaRPr lang="zh-CN" altLang="en-US" sz="2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indent="0" latinLnBrk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99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9900"/>
                </a:solidFill>
                <a:latin typeface="Times New Roman" panose="02020603050405020304" pitchFamily="18" charset="0"/>
              </a:rPr>
              <a:t>            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(a)</a:t>
            </a:r>
            <a:r>
              <a:rPr lang="en-US" altLang="zh-CN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009900"/>
                </a:solidFill>
                <a:latin typeface="Times New Roman" panose="02020603050405020304" pitchFamily="18" charset="0"/>
              </a:rPr>
              <a:t>共射</a:t>
            </a:r>
            <a:r>
              <a:rPr lang="zh-CN" altLang="en-US" sz="28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交流</a:t>
            </a:r>
            <a:r>
              <a:rPr lang="zh-CN" altLang="en-US" sz="2800" dirty="0">
                <a:solidFill>
                  <a:srgbClr val="009900"/>
                </a:solidFill>
                <a:latin typeface="Times New Roman" panose="02020603050405020304" pitchFamily="18" charset="0"/>
              </a:rPr>
              <a:t>电流放大系数</a:t>
            </a:r>
            <a:r>
              <a:rPr lang="en-US" altLang="zh-CN" sz="2800" dirty="0">
                <a:solidFill>
                  <a:srgbClr val="0099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i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indent="0"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</a:t>
            </a:r>
            <a:r>
              <a:rPr lang="zh-CN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8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sz="2800" i="1" baseline="-14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aseline="-46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</a:t>
            </a:r>
            <a:r>
              <a:rPr lang="en-US" altLang="zh-CN" sz="2800" baseline="-14000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zh-CN" altLang="en-US" sz="2800" baseline="-14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常数</a:t>
            </a:r>
            <a:endParaRPr lang="zh-CN" altLang="en-US" sz="2800" baseline="-14000" dirty="0" err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278380" y="3016886"/>
            <a:ext cx="8209280" cy="2035810"/>
            <a:chOff x="849" y="1135"/>
            <a:chExt cx="12928" cy="3206"/>
          </a:xfrm>
        </p:grpSpPr>
        <p:sp>
          <p:nvSpPr>
            <p:cNvPr id="4" name="Rectangle 3"/>
            <p:cNvSpPr txBox="1">
              <a:spLocks noChangeArrowheads="1"/>
            </p:cNvSpPr>
            <p:nvPr/>
          </p:nvSpPr>
          <p:spPr bwMode="auto">
            <a:xfrm>
              <a:off x="849" y="1135"/>
              <a:ext cx="12928" cy="2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2074" tIns="46037" rIns="92074" bIns="46037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lang="zh-CN" altLang="en-US" sz="280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(</a:t>
              </a:r>
              <a:r>
                <a:rPr lang="en-US" altLang="zh-CN" sz="280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zh-CN" altLang="en-US" sz="280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)</a:t>
              </a:r>
              <a:r>
                <a:rPr lang="en-US" altLang="zh-CN" sz="280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kumimoji="1" lang="zh-CN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共基</a:t>
              </a:r>
              <a:r>
                <a:rPr kumimoji="1" lang="zh-CN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交流</a:t>
              </a:r>
              <a:r>
                <a:rPr kumimoji="1" lang="zh-CN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电流放大系数</a:t>
              </a:r>
              <a:r>
                <a:rPr kumimoji="1" lang="en-US" altLang="zh-CN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80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α</a:t>
              </a:r>
              <a:endPara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342900" marR="0" lvl="0" indent="-342900" algn="l" defTabSz="914400" rtl="0" eaLnBrk="1" fontAlgn="base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</a:t>
              </a:r>
              <a:r>
                <a:rPr kumimoji="1" lang="en-US" altLang="zh-CN" sz="28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kumimoji="1" lang="en-US" altLang="zh-CN" sz="280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α </a:t>
              </a:r>
              <a:r>
                <a:rPr kumimoji="1" lang="en-US" altLang="zh-CN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 </a:t>
              </a:r>
              <a:r>
                <a:rPr kumimoji="1" lang="en-US" altLang="zh-CN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kumimoji="1" lang="en-US" altLang="zh-CN" sz="280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80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1" lang="en-US" altLang="zh-CN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/</a:t>
              </a:r>
              <a:r>
                <a:rPr kumimoji="1" lang="en-US" altLang="zh-CN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kumimoji="1" lang="en-US" altLang="zh-CN" sz="280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80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r>
                <a:rPr kumimoji="1" lang="en-US" altLang="zh-CN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</a:t>
              </a:r>
              <a:r>
                <a:rPr kumimoji="1" lang="en-US" altLang="zh-CN" sz="280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i="1" u="none" strike="noStrike" kern="1200" cap="none" spc="0" normalizeH="0" baseline="-1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r>
                <a:rPr kumimoji="1" lang="en-US" altLang="zh-CN" sz="1800" i="0" u="none" strike="noStrike" kern="1200" cap="none" spc="0" normalizeH="0" baseline="-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CB</a:t>
              </a:r>
              <a:r>
                <a:rPr kumimoji="1" lang="en-US" altLang="zh-CN" sz="2400" i="0" u="none" strike="noStrike" kern="1200" cap="none" spc="0" normalizeH="0" baseline="-1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</a:t>
              </a:r>
              <a:r>
                <a:rPr lang="zh-CN" altLang="en-US" sz="2400" baseline="-14000" dirty="0" err="1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常数</a:t>
              </a:r>
              <a:endPara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342900" marR="0" lvl="0" indent="-342900" algn="l" defTabSz="914400" rtl="0" eaLnBrk="1" fontAlgn="base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</a:t>
              </a:r>
              <a:r>
                <a:rPr kumimoji="1" lang="zh-CN" sz="28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近似分析中可认为</a:t>
              </a:r>
              <a:r>
                <a:rPr kumimoji="1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kumimoji="1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≈</a:t>
              </a:r>
              <a:r>
                <a:rPr kumimoji="1" lang="zh-CN" altLang="en-US" sz="28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r>
                <a:rPr kumimoji="1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    ≈</a:t>
              </a:r>
              <a:r>
                <a:rPr kumimoji="1" lang="zh-CN" altLang="en-US" sz="28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r>
                <a:rPr kumimoji="1" lang="zh-CN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  <a:endPara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</p:txBody>
        </p:sp>
        <p:graphicFrame>
          <p:nvGraphicFramePr>
            <p:cNvPr id="5" name="Object 9"/>
            <p:cNvGraphicFramePr>
              <a:graphicFrameLocks noChangeAspect="1"/>
            </p:cNvGraphicFramePr>
            <p:nvPr/>
          </p:nvGraphicFramePr>
          <p:xfrm>
            <a:off x="7388" y="3630"/>
            <a:ext cx="624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38" name="公式" r:id="rId1" imgW="165100" imgH="165100" progId="Equation.3">
                    <p:embed/>
                  </p:oleObj>
                </mc:Choice>
                <mc:Fallback>
                  <p:oleObj name="公式" r:id="rId1" imgW="165100" imgH="165100" progId="Equation.3">
                    <p:embed/>
                    <p:pic>
                      <p:nvPicPr>
                        <p:cNvPr id="0" name="图片 676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8" y="3630"/>
                          <a:ext cx="624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9114" y="3491"/>
            <a:ext cx="607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39" name="公式" r:id="rId3" imgW="3962400" imgH="5486400" progId="Equation.3">
                    <p:embed/>
                  </p:oleObj>
                </mc:Choice>
                <mc:Fallback>
                  <p:oleObj name="公式" r:id="rId3" imgW="3962400" imgH="5486400" progId="Equation.3">
                    <p:embed/>
                    <p:pic>
                      <p:nvPicPr>
                        <p:cNvPr id="0" name="图片 676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14" y="3491"/>
                          <a:ext cx="607" cy="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2125980" y="5107305"/>
            <a:ext cx="9564370" cy="103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80008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800" dirty="0">
                <a:solidFill>
                  <a:srgbClr val="80008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800" dirty="0">
                <a:solidFill>
                  <a:srgbClr val="FF6600"/>
                </a:solidFill>
                <a:latin typeface="宋体" panose="02010600030101010101" pitchFamily="2" charset="-122"/>
              </a:rPr>
              <a:t>②特征频率</a:t>
            </a:r>
            <a:r>
              <a:rPr lang="en-US" altLang="zh-CN" sz="2800" dirty="0">
                <a:solidFill>
                  <a:srgbClr val="FF66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endParaRPr lang="en-US" altLang="zh-CN" sz="2800" baseline="-25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800" b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          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当 </a:t>
            </a:r>
            <a:r>
              <a:rPr lang="zh-CN" alt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下降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到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时所对应的频率称为特征频率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8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025" y="908685"/>
            <a:ext cx="3564890" cy="2461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3074"/>
          <p:cNvSpPr txBox="1">
            <a:spLocks noChangeArrowheads="1"/>
          </p:cNvSpPr>
          <p:nvPr/>
        </p:nvSpPr>
        <p:spPr bwMode="auto">
          <a:xfrm>
            <a:off x="844550" y="601345"/>
            <a:ext cx="521906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3200" b="1" dirty="0" smtClean="0">
                <a:solidFill>
                  <a:srgbClr val="FF0000"/>
                </a:solidFill>
              </a:rPr>
              <a:t>1.4.1 </a:t>
            </a:r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晶体</a:t>
            </a:r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管的结构与类型</a:t>
            </a:r>
            <a:endParaRPr lang="zh-CN" altLang="en-US" sz="32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1" name="图片 1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16275" y="7317105"/>
            <a:ext cx="6550660" cy="4912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7633335" y="1489710"/>
            <a:ext cx="4102100" cy="1553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pPr marL="288290" indent="-288290">
              <a:lnSpc>
                <a:spcPct val="110000"/>
              </a:lnSpc>
              <a:buBlip>
                <a:blip r:embed="rId3"/>
              </a:buBlip>
            </a:pPr>
            <a:r>
              <a:rPr lang="zh-CN" altLang="en-US" sz="216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BJT的结构特点：</a:t>
            </a:r>
            <a:endParaRPr lang="zh-CN" altLang="en-US" sz="216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>
              <a:lnSpc>
                <a:spcPct val="110000"/>
              </a:lnSpc>
              <a:buNone/>
            </a:pPr>
            <a:r>
              <a:rPr lang="zh-CN" altLang="en-US" sz="2160" b="1" dirty="0" smtClean="0">
                <a:cs typeface="Times New Roman" panose="02020603050405020304" pitchFamily="18" charset="0"/>
                <a:sym typeface="+mn-ea"/>
              </a:rPr>
              <a:t>发射区掺杂浓度很高；</a:t>
            </a:r>
            <a:endParaRPr lang="zh-CN" altLang="en-US" sz="216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>
              <a:lnSpc>
                <a:spcPct val="110000"/>
              </a:lnSpc>
              <a:buNone/>
            </a:pPr>
            <a:r>
              <a:rPr lang="zh-CN" altLang="en-US" sz="216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基区很薄且杂质浓度低；</a:t>
            </a:r>
            <a:endParaRPr lang="zh-CN" altLang="en-US" sz="216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>
              <a:lnSpc>
                <a:spcPct val="110000"/>
              </a:lnSpc>
              <a:buNone/>
            </a:pPr>
            <a:r>
              <a:rPr lang="zh-CN" altLang="en-US" sz="216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集电区面积很大。</a:t>
            </a:r>
            <a:endParaRPr lang="zh-CN" altLang="en-US" sz="216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b="48894"/>
          <a:stretch>
            <a:fillRect/>
          </a:stretch>
        </p:blipFill>
        <p:spPr>
          <a:xfrm>
            <a:off x="2639695" y="1447800"/>
            <a:ext cx="4754245" cy="2127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51106" r="38320"/>
          <a:stretch>
            <a:fillRect/>
          </a:stretch>
        </p:blipFill>
        <p:spPr>
          <a:xfrm>
            <a:off x="2639695" y="3575685"/>
            <a:ext cx="2932430" cy="20358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6050" y="1631950"/>
            <a:ext cx="1891030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mitter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ase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ollector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96860" y="3649980"/>
            <a:ext cx="3732530" cy="119888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p>
            <a:pPr algn="just" eaLnBrk="1" hangingPunct="1">
              <a:buFontTx/>
              <a:buNone/>
            </a:pPr>
            <a:r>
              <a:rPr kumimoji="0" lang="zh-CN" altLang="en-US" b="1" dirty="0" smtClean="0">
                <a:solidFill>
                  <a:srgbClr val="FF0000"/>
                </a:solidFill>
                <a:sym typeface="+mn-ea"/>
              </a:rPr>
              <a:t>发射极的箭头方向</a:t>
            </a:r>
            <a:r>
              <a:rPr kumimoji="0" lang="zh-CN" altLang="en-US" b="1" dirty="0" smtClean="0">
                <a:solidFill>
                  <a:schemeClr val="tx1"/>
                </a:solidFill>
                <a:sym typeface="+mn-ea"/>
              </a:rPr>
              <a:t>是从</a:t>
            </a:r>
            <a:r>
              <a:rPr kumimoji="0" lang="en-US" altLang="zh-CN" b="1" dirty="0" smtClean="0">
                <a:solidFill>
                  <a:schemeClr val="tx1"/>
                </a:solidFill>
                <a:sym typeface="+mn-ea"/>
              </a:rPr>
              <a:t> P </a:t>
            </a:r>
            <a:r>
              <a:rPr kumimoji="0" lang="zh-CN" altLang="en-US" b="1" dirty="0" smtClean="0">
                <a:solidFill>
                  <a:schemeClr val="tx1"/>
                </a:solidFill>
                <a:sym typeface="+mn-ea"/>
              </a:rPr>
              <a:t>区指向</a:t>
            </a:r>
            <a:r>
              <a:rPr kumimoji="0" lang="en-US" altLang="zh-CN" b="1" dirty="0" smtClean="0">
                <a:solidFill>
                  <a:schemeClr val="tx1"/>
                </a:solidFill>
                <a:sym typeface="+mn-ea"/>
              </a:rPr>
              <a:t> N </a:t>
            </a:r>
            <a:r>
              <a:rPr kumimoji="0" lang="zh-CN" altLang="en-US" b="1" dirty="0" smtClean="0">
                <a:solidFill>
                  <a:schemeClr val="tx1"/>
                </a:solidFill>
                <a:sym typeface="+mn-ea"/>
              </a:rPr>
              <a:t>区，也是</a:t>
            </a:r>
            <a:r>
              <a:rPr kumimoji="0" lang="zh-CN" altLang="en-US" b="1" dirty="0" smtClean="0">
                <a:solidFill>
                  <a:srgbClr val="FF0000"/>
                </a:solidFill>
                <a:sym typeface="+mn-ea"/>
              </a:rPr>
              <a:t>发射结</a:t>
            </a:r>
            <a:r>
              <a:rPr kumimoji="0" lang="zh-CN" altLang="en-US" b="1" dirty="0" smtClean="0">
                <a:solidFill>
                  <a:srgbClr val="FF0000"/>
                </a:solidFill>
                <a:sym typeface="+mn-ea"/>
              </a:rPr>
              <a:t>导通时电流的实际</a:t>
            </a:r>
            <a:r>
              <a:rPr kumimoji="0" lang="zh-CN" altLang="en-US" b="1" dirty="0" smtClean="0">
                <a:solidFill>
                  <a:srgbClr val="FF0000"/>
                </a:solidFill>
                <a:sym typeface="+mn-ea"/>
              </a:rPr>
              <a:t>方向</a:t>
            </a:r>
            <a:r>
              <a:rPr kumimoji="0" lang="zh-CN" altLang="en-US" b="1" dirty="0" smtClean="0">
                <a:sym typeface="+mn-ea"/>
              </a:rPr>
              <a:t>。</a:t>
            </a:r>
            <a:endParaRPr kumimoji="0"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4706620" y="2018665"/>
            <a:ext cx="1125855" cy="347345"/>
          </a:xfrm>
          <a:custGeom>
            <a:avLst/>
            <a:gdLst>
              <a:gd name="connisteX0" fmla="*/ 0 w 1125855"/>
              <a:gd name="connsiteY0" fmla="*/ 3810 h 347352"/>
              <a:gd name="connisteX1" fmla="*/ 8255 w 1125855"/>
              <a:gd name="connsiteY1" fmla="*/ 219710 h 347352"/>
              <a:gd name="connisteX2" fmla="*/ 20955 w 1125855"/>
              <a:gd name="connsiteY2" fmla="*/ 300355 h 347352"/>
              <a:gd name="connisteX3" fmla="*/ 122555 w 1125855"/>
              <a:gd name="connsiteY3" fmla="*/ 338455 h 347352"/>
              <a:gd name="connisteX4" fmla="*/ 177800 w 1125855"/>
              <a:gd name="connsiteY4" fmla="*/ 338455 h 347352"/>
              <a:gd name="connisteX5" fmla="*/ 922655 w 1125855"/>
              <a:gd name="connsiteY5" fmla="*/ 346710 h 347352"/>
              <a:gd name="connisteX6" fmla="*/ 1062355 w 1125855"/>
              <a:gd name="connsiteY6" fmla="*/ 321310 h 347352"/>
              <a:gd name="connisteX7" fmla="*/ 1100455 w 1125855"/>
              <a:gd name="connsiteY7" fmla="*/ 274955 h 347352"/>
              <a:gd name="connisteX8" fmla="*/ 1121410 w 1125855"/>
              <a:gd name="connsiteY8" fmla="*/ 215900 h 347352"/>
              <a:gd name="connisteX9" fmla="*/ 1125855 w 1125855"/>
              <a:gd name="connsiteY9" fmla="*/ 0 h 347352"/>
              <a:gd name="connisteX10" fmla="*/ 1125855 w 1125855"/>
              <a:gd name="connsiteY10" fmla="*/ -4445 h 34735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125855" h="347353">
                <a:moveTo>
                  <a:pt x="0" y="3810"/>
                </a:moveTo>
                <a:cubicBezTo>
                  <a:pt x="1270" y="45085"/>
                  <a:pt x="3810" y="160655"/>
                  <a:pt x="8255" y="219710"/>
                </a:cubicBezTo>
                <a:cubicBezTo>
                  <a:pt x="12700" y="278765"/>
                  <a:pt x="-1905" y="276860"/>
                  <a:pt x="20955" y="300355"/>
                </a:cubicBezTo>
                <a:cubicBezTo>
                  <a:pt x="43815" y="323850"/>
                  <a:pt x="91440" y="330835"/>
                  <a:pt x="122555" y="338455"/>
                </a:cubicBezTo>
                <a:cubicBezTo>
                  <a:pt x="153670" y="346075"/>
                  <a:pt x="17780" y="336550"/>
                  <a:pt x="177800" y="338455"/>
                </a:cubicBezTo>
                <a:cubicBezTo>
                  <a:pt x="337820" y="340360"/>
                  <a:pt x="745490" y="349885"/>
                  <a:pt x="922655" y="346710"/>
                </a:cubicBezTo>
                <a:cubicBezTo>
                  <a:pt x="1099820" y="343535"/>
                  <a:pt x="1026795" y="335915"/>
                  <a:pt x="1062355" y="321310"/>
                </a:cubicBezTo>
                <a:cubicBezTo>
                  <a:pt x="1097915" y="306705"/>
                  <a:pt x="1088390" y="295910"/>
                  <a:pt x="1100455" y="274955"/>
                </a:cubicBezTo>
                <a:cubicBezTo>
                  <a:pt x="1112520" y="254000"/>
                  <a:pt x="1116330" y="271145"/>
                  <a:pt x="1121410" y="215900"/>
                </a:cubicBezTo>
                <a:cubicBezTo>
                  <a:pt x="1126490" y="160655"/>
                  <a:pt x="1125220" y="43815"/>
                  <a:pt x="112585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4959985" y="2018665"/>
            <a:ext cx="612000" cy="245745"/>
          </a:xfrm>
          <a:custGeom>
            <a:avLst/>
            <a:gdLst>
              <a:gd name="connisteX0" fmla="*/ 0 w 1125855"/>
              <a:gd name="connsiteY0" fmla="*/ 3810 h 347352"/>
              <a:gd name="connisteX1" fmla="*/ 8255 w 1125855"/>
              <a:gd name="connsiteY1" fmla="*/ 219710 h 347352"/>
              <a:gd name="connisteX2" fmla="*/ 20955 w 1125855"/>
              <a:gd name="connsiteY2" fmla="*/ 300355 h 347352"/>
              <a:gd name="connisteX3" fmla="*/ 122555 w 1125855"/>
              <a:gd name="connsiteY3" fmla="*/ 338455 h 347352"/>
              <a:gd name="connisteX4" fmla="*/ 177800 w 1125855"/>
              <a:gd name="connsiteY4" fmla="*/ 338455 h 347352"/>
              <a:gd name="connisteX5" fmla="*/ 922655 w 1125855"/>
              <a:gd name="connsiteY5" fmla="*/ 346710 h 347352"/>
              <a:gd name="connisteX6" fmla="*/ 1062355 w 1125855"/>
              <a:gd name="connsiteY6" fmla="*/ 321310 h 347352"/>
              <a:gd name="connisteX7" fmla="*/ 1100455 w 1125855"/>
              <a:gd name="connsiteY7" fmla="*/ 274955 h 347352"/>
              <a:gd name="connisteX8" fmla="*/ 1121410 w 1125855"/>
              <a:gd name="connsiteY8" fmla="*/ 215900 h 347352"/>
              <a:gd name="connisteX9" fmla="*/ 1125855 w 1125855"/>
              <a:gd name="connsiteY9" fmla="*/ 0 h 347352"/>
              <a:gd name="connisteX10" fmla="*/ 1125855 w 1125855"/>
              <a:gd name="connsiteY10" fmla="*/ -4445 h 34735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125855" h="347353">
                <a:moveTo>
                  <a:pt x="0" y="3810"/>
                </a:moveTo>
                <a:cubicBezTo>
                  <a:pt x="1270" y="45085"/>
                  <a:pt x="3810" y="160655"/>
                  <a:pt x="8255" y="219710"/>
                </a:cubicBezTo>
                <a:cubicBezTo>
                  <a:pt x="12700" y="278765"/>
                  <a:pt x="-1905" y="276860"/>
                  <a:pt x="20955" y="300355"/>
                </a:cubicBezTo>
                <a:cubicBezTo>
                  <a:pt x="43815" y="323850"/>
                  <a:pt x="91440" y="330835"/>
                  <a:pt x="122555" y="338455"/>
                </a:cubicBezTo>
                <a:cubicBezTo>
                  <a:pt x="153670" y="346075"/>
                  <a:pt x="17780" y="336550"/>
                  <a:pt x="177800" y="338455"/>
                </a:cubicBezTo>
                <a:cubicBezTo>
                  <a:pt x="337820" y="340360"/>
                  <a:pt x="745490" y="349885"/>
                  <a:pt x="922655" y="346710"/>
                </a:cubicBezTo>
                <a:cubicBezTo>
                  <a:pt x="1099820" y="343535"/>
                  <a:pt x="1026795" y="335915"/>
                  <a:pt x="1062355" y="321310"/>
                </a:cubicBezTo>
                <a:cubicBezTo>
                  <a:pt x="1097915" y="306705"/>
                  <a:pt x="1088390" y="295910"/>
                  <a:pt x="1100455" y="274955"/>
                </a:cubicBezTo>
                <a:cubicBezTo>
                  <a:pt x="1112520" y="254000"/>
                  <a:pt x="1116330" y="271145"/>
                  <a:pt x="1121410" y="215900"/>
                </a:cubicBezTo>
                <a:cubicBezTo>
                  <a:pt x="1126490" y="160655"/>
                  <a:pt x="1125220" y="43815"/>
                  <a:pt x="112585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62094" t="51106" r="18218" b="10920"/>
          <a:stretch>
            <a:fillRect/>
          </a:stretch>
        </p:blipFill>
        <p:spPr>
          <a:xfrm>
            <a:off x="5591810" y="3575685"/>
            <a:ext cx="935990" cy="15811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16705" y="5611495"/>
            <a:ext cx="2766695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晶体管的结构和符号</a:t>
            </a:r>
            <a:endParaRPr lang="zh-CN" altLang="en-US" sz="1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l="62094" t="51106"/>
          <a:stretch>
            <a:fillRect/>
          </a:stretch>
        </p:blipFill>
        <p:spPr>
          <a:xfrm>
            <a:off x="5591810" y="3575685"/>
            <a:ext cx="1802130" cy="203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9" grpId="0" bldLvl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417504" y="67863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sng" strike="noStrike" kern="1200" cap="none" spc="0" normalizeH="0" baseline="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三、极限参数</a:t>
            </a:r>
            <a:b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</a:rPr>
            </a:b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</a:rPr>
              <a:t>      </a:t>
            </a:r>
            <a:r>
              <a:rPr kumimoji="1" lang="zh-CN" altLang="en-US" sz="2800" b="1" i="0" u="none" strike="noStrike" kern="1200" cap="none" spc="0" normalizeH="0" baseline="0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①集电极最大允许电流</a:t>
            </a:r>
            <a:r>
              <a:rPr kumimoji="1" lang="en-US" altLang="zh-CN" sz="2800" b="1" i="0" u="none" strike="noStrike" kern="1200" cap="none" spc="0" normalizeH="0" baseline="0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</a:rPr>
              <a:t>I</a:t>
            </a:r>
            <a:r>
              <a:rPr kumimoji="1" lang="en-US" altLang="zh-CN" sz="28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</a:rPr>
              <a:t>CM</a:t>
            </a:r>
            <a:endParaRPr kumimoji="1" lang="en-US" altLang="zh-CN" sz="2800" b="1" i="0" u="none" strike="noStrike" kern="1200" cap="none" spc="0" normalizeH="0" baseline="-2500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632585" y="1687195"/>
            <a:ext cx="9491345" cy="164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当集电极电流增加时，</a:t>
            </a:r>
            <a:r>
              <a:rPr kumimoji="1" lang="zh-CN" alt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就要下降，当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值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下降到线性放大区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值的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2/3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时所对应的集电极电流称为集电极最大允许电流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CM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Rectangle 4">
            <a:hlinkClick r:id="rId1" action="ppaction://hlinkpres?slideindex=1&amp;slidetitle="/>
          </p:cNvPr>
          <p:cNvSpPr>
            <a:spLocks noChangeArrowheads="1"/>
          </p:cNvSpPr>
          <p:nvPr/>
        </p:nvSpPr>
        <p:spPr bwMode="auto">
          <a:xfrm>
            <a:off x="9071794" y="315888"/>
            <a:ext cx="685800" cy="76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5">
            <a:hlinkClick r:id="rId1" action="ppaction://hlinkpres?slideindex=1&amp;slidetitle="/>
          </p:cNvPr>
          <p:cNvSpPr>
            <a:spLocks noChangeArrowheads="1"/>
          </p:cNvSpPr>
          <p:nvPr/>
        </p:nvSpPr>
        <p:spPr bwMode="auto">
          <a:xfrm>
            <a:off x="9071794" y="315888"/>
            <a:ext cx="685800" cy="60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63445" y="3381375"/>
            <a:ext cx="6543675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＞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CM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时，并不表示晶体管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会损坏。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135505" y="3990975"/>
            <a:ext cx="7772400" cy="64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②集电极最大允许功率损耗</a:t>
            </a:r>
            <a:r>
              <a:rPr kumimoji="1" lang="en-US" altLang="zh-CN" sz="2800" b="1" i="0" u="none" strike="noStrike" kern="1200" cap="none" spc="0" normalizeH="0" baseline="0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</a:rPr>
              <a:t>P</a:t>
            </a:r>
            <a:r>
              <a:rPr kumimoji="1" lang="en-US" altLang="zh-CN" sz="28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</a:rPr>
              <a:t>CM</a:t>
            </a:r>
            <a:endParaRPr kumimoji="1" lang="en-US" altLang="zh-CN" sz="2800" b="1" i="0" u="none" strike="noStrike" kern="1200" cap="none" spc="0" normalizeH="0" baseline="-2500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76730" y="4542790"/>
            <a:ext cx="7772400" cy="1022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集电极电流通过集电结时所产生的功耗，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CM 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I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CB </a:t>
            </a:r>
            <a:endParaRPr kumimoji="1" lang="zh-CN" altLang="en-US" sz="24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776730" y="5048885"/>
            <a:ext cx="9479915" cy="160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≈ 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CE</a:t>
            </a:r>
            <a:endParaRPr kumimoji="1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因发射结正偏，呈低阻，所以功耗主要集中在集电结上。在计算时往往用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CE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取代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CB</a:t>
            </a:r>
            <a:r>
              <a:rPr kumimoji="1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 sz="24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03704" y="511175"/>
            <a:ext cx="7186930" cy="67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③反向击穿电压</a:t>
            </a:r>
            <a:endParaRPr kumimoji="1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038985" y="1246506"/>
            <a:ext cx="8738870" cy="60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反向击穿电压表示晶体管电极间承受反向电压的能力。</a:t>
            </a:r>
            <a:endParaRPr kumimoji="1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847850" y="1992630"/>
            <a:ext cx="966597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(a)</a:t>
            </a:r>
            <a:r>
              <a:rPr lang="en-US" altLang="zh-CN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altLang="zh-CN" sz="2800" i="1" u="none" strike="noStrike" kern="1200" cap="none" spc="0" normalizeH="0" baseline="0" noProof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800" i="0" u="none" strike="noStrike" kern="1200" cap="none" spc="0" normalizeH="0" baseline="-25000" noProof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(BR)CB</a:t>
            </a:r>
            <a:r>
              <a:rPr kumimoji="1" lang="en-US" altLang="zh-CN" sz="2800" i="0" u="none" strike="noStrike" kern="1200" cap="none" spc="0" normalizeH="0" baseline="-2500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发射极开路时的集电结击穿电压。</a:t>
            </a: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zh-CN" altLang="en-US" sz="28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</a:t>
            </a: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下标</a:t>
            </a: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BR</a:t>
            </a: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代表击穿之意，是</a:t>
            </a: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Breakdown</a:t>
            </a:r>
            <a:endParaRPr kumimoji="1" lang="en-US" altLang="zh-CN" sz="28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</a:t>
            </a: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的字头，</a:t>
            </a: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CB</a:t>
            </a: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代表集电极和基极，</a:t>
            </a: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代</a:t>
            </a:r>
            <a:endParaRPr kumimoji="1" lang="zh-CN" altLang="en-US" sz="28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表第三个电极</a:t>
            </a:r>
            <a:r>
              <a:rPr kumimoji="1" lang="en-US" altLang="zh-CN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zh-CN" altLang="en-US" sz="28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开路。</a:t>
            </a:r>
            <a:endParaRPr kumimoji="1" lang="zh-CN" altLang="en-US" sz="28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3156585"/>
            <a:ext cx="3592195" cy="22580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3615" y="5445125"/>
            <a:ext cx="34080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三极管击穿电压</a:t>
            </a:r>
            <a:endParaRPr lang="zh-CN" altLang="en-US" sz="2000" b="1" dirty="0" smtClean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  <a:p>
            <a:pPr indent="0" algn="ctr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的测试电路</a:t>
            </a:r>
            <a:r>
              <a:rPr lang="en-US" altLang="zh-CN" sz="2000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1</a:t>
            </a:r>
            <a:endParaRPr lang="en-US" altLang="zh-CN" sz="2000" b="1" dirty="0" smtClean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414780" y="837565"/>
            <a:ext cx="9829165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</a:rPr>
              <a:t>(b) </a:t>
            </a:r>
            <a:r>
              <a:rPr lang="en-US" altLang="zh-CN" sz="2800" i="1">
                <a:solidFill>
                  <a:srgbClr val="0099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009900"/>
                </a:solidFill>
                <a:latin typeface="Times New Roman" panose="02020603050405020304" pitchFamily="18" charset="0"/>
              </a:rPr>
              <a:t>(BR)CE</a:t>
            </a:r>
            <a:r>
              <a:rPr lang="en-US" altLang="zh-CN" sz="280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基极开路时集电极和发射极间的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击穿电压。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414780" y="3969385"/>
            <a:ext cx="8086725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80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i="1">
                <a:solidFill>
                  <a:srgbClr val="0099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009900"/>
                </a:solidFill>
                <a:latin typeface="Times New Roman" panose="02020603050405020304" pitchFamily="18" charset="0"/>
              </a:rPr>
              <a:t>(BR) EB</a:t>
            </a:r>
            <a:r>
              <a:rPr lang="en-US" altLang="zh-CN" sz="280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集电极开路时发射结的击穿电压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805" y="1701165"/>
            <a:ext cx="2926715" cy="188277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240145" y="1573530"/>
            <a:ext cx="2620010" cy="2144395"/>
            <a:chOff x="9827" y="2478"/>
            <a:chExt cx="4126" cy="3377"/>
          </a:xfrm>
        </p:grpSpPr>
        <p:grpSp>
          <p:nvGrpSpPr>
            <p:cNvPr id="14" name="组合 13"/>
            <p:cNvGrpSpPr/>
            <p:nvPr/>
          </p:nvGrpSpPr>
          <p:grpSpPr>
            <a:xfrm>
              <a:off x="9827" y="2478"/>
              <a:ext cx="4126" cy="3027"/>
              <a:chOff x="9922" y="4266"/>
              <a:chExt cx="4126" cy="3027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22" y="4266"/>
                <a:ext cx="4126" cy="2551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11484" y="6616"/>
                <a:ext cx="1951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b="1" i="1">
                    <a:solidFill>
                      <a:schemeClr val="tx1"/>
                    </a:solidFill>
                    <a:sym typeface="+mn-ea"/>
                  </a:rPr>
                  <a:t>V</a:t>
                </a:r>
                <a:r>
                  <a:rPr lang="en-US" altLang="zh-CN" sz="2000" b="1" baseline="-25000">
                    <a:solidFill>
                      <a:schemeClr val="tx1"/>
                    </a:solidFill>
                    <a:sym typeface="+mn-ea"/>
                  </a:rPr>
                  <a:t>(BR) EBO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11163" y="5021"/>
              <a:ext cx="2122" cy="83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p>
              <a:pPr indent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1" err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U</a:t>
              </a:r>
              <a:r>
                <a:rPr lang="en-US" altLang="zh-CN" sz="2000" b="1" baseline="-25000" err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(BR)EBO</a:t>
              </a:r>
              <a:endParaRPr lang="en-US" altLang="zh-CN" sz="2000" b="1" baseline="-2500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894205" y="815340"/>
            <a:ext cx="819213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800" i="1">
                <a:solidFill>
                  <a:srgbClr val="009900"/>
                </a:solidFill>
                <a:latin typeface="Times New Roman" panose="02020603050405020304" pitchFamily="18" charset="0"/>
                <a:sym typeface="+mn-ea"/>
              </a:rPr>
              <a:t>U</a:t>
            </a:r>
            <a:r>
              <a:rPr lang="en-US" altLang="zh-CN" sz="2800" baseline="-25000">
                <a:solidFill>
                  <a:srgbClr val="009900"/>
                </a:solidFill>
                <a:latin typeface="Times New Roman" panose="02020603050405020304" pitchFamily="18" charset="0"/>
                <a:sym typeface="+mn-ea"/>
              </a:rPr>
              <a:t>(BR)CE</a:t>
            </a:r>
            <a:r>
              <a:rPr lang="en-US" altLang="zh-CN" sz="2800" baseline="-2500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S 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表示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BE 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间是短路的，</a:t>
            </a:r>
            <a:endParaRPr lang="zh-CN" altLang="en-US" sz="2800">
              <a:solidFill>
                <a:srgbClr val="000000"/>
              </a:solidFill>
              <a:latin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800" i="1">
                <a:solidFill>
                  <a:srgbClr val="0099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009900"/>
                </a:solidFill>
                <a:latin typeface="Times New Roman" panose="02020603050405020304" pitchFamily="18" charset="0"/>
              </a:rPr>
              <a:t>(BR)CE</a:t>
            </a:r>
            <a:r>
              <a:rPr lang="en-US" altLang="zh-CN" sz="280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R 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表示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 BE 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间接有电阻。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966139" y="4761751"/>
            <a:ext cx="8153401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几个击穿电压在大小上有如下关系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zh-CN" altLang="en-US" sz="28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i="1">
                <a:solidFill>
                  <a:srgbClr val="3333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3333FF"/>
                </a:solidFill>
                <a:latin typeface="Times New Roman" panose="02020603050405020304" pitchFamily="18" charset="0"/>
              </a:rPr>
              <a:t>(BR)CBO</a:t>
            </a:r>
            <a:r>
              <a:rPr lang="en-US" altLang="zh-CN" sz="2800">
                <a:solidFill>
                  <a:srgbClr val="3333FF"/>
                </a:solidFill>
                <a:latin typeface="Times New Roman" panose="02020603050405020304" pitchFamily="18" charset="0"/>
              </a:rPr>
              <a:t>≈</a:t>
            </a:r>
            <a:r>
              <a:rPr lang="en-US" altLang="zh-CN" sz="2800" i="1">
                <a:solidFill>
                  <a:srgbClr val="3333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3333FF"/>
                </a:solidFill>
                <a:latin typeface="Times New Roman" panose="02020603050405020304" pitchFamily="18" charset="0"/>
              </a:rPr>
              <a:t>(BR)CES</a:t>
            </a:r>
            <a:r>
              <a:rPr lang="en-US" altLang="zh-CN" sz="2800">
                <a:solidFill>
                  <a:srgbClr val="3333FF"/>
                </a:solidFill>
                <a:latin typeface="Times New Roman" panose="02020603050405020304" pitchFamily="18" charset="0"/>
              </a:rPr>
              <a:t>＞</a:t>
            </a:r>
            <a:r>
              <a:rPr lang="en-US" altLang="zh-CN" sz="2800" i="1">
                <a:solidFill>
                  <a:srgbClr val="3333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3333FF"/>
                </a:solidFill>
                <a:latin typeface="Times New Roman" panose="02020603050405020304" pitchFamily="18" charset="0"/>
              </a:rPr>
              <a:t>(BR)CER</a:t>
            </a:r>
            <a:r>
              <a:rPr lang="en-US" altLang="zh-CN" sz="2800">
                <a:solidFill>
                  <a:srgbClr val="3333FF"/>
                </a:solidFill>
                <a:latin typeface="Times New Roman" panose="02020603050405020304" pitchFamily="18" charset="0"/>
              </a:rPr>
              <a:t>＞</a:t>
            </a:r>
            <a:r>
              <a:rPr lang="en-US" altLang="zh-CN" sz="2800" i="1">
                <a:solidFill>
                  <a:srgbClr val="3333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3333FF"/>
                </a:solidFill>
                <a:latin typeface="Times New Roman" panose="02020603050405020304" pitchFamily="18" charset="0"/>
              </a:rPr>
              <a:t>(BR)CEO</a:t>
            </a:r>
            <a:r>
              <a:rPr lang="en-US" altLang="zh-CN" sz="2800">
                <a:solidFill>
                  <a:srgbClr val="3333FF"/>
                </a:solidFill>
                <a:latin typeface="Times New Roman" panose="02020603050405020304" pitchFamily="18" charset="0"/>
              </a:rPr>
              <a:t>＞</a:t>
            </a:r>
            <a:r>
              <a:rPr lang="en-US" altLang="zh-CN" sz="2800" i="1">
                <a:solidFill>
                  <a:srgbClr val="3333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rgbClr val="3333FF"/>
                </a:solidFill>
                <a:latin typeface="Times New Roman" panose="02020603050405020304" pitchFamily="18" charset="0"/>
              </a:rPr>
              <a:t>(BR) EBO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2344420"/>
            <a:ext cx="3191510" cy="21831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45" y="2204720"/>
            <a:ext cx="3189605" cy="2228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270000" y="861695"/>
            <a:ext cx="10257790" cy="1162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CM、 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CM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8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(BR)CEO</a:t>
            </a:r>
            <a:r>
              <a:rPr kumimoji="1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在输出特性曲线上可以确定过损耗区、过电流区和击穿区。</a:t>
            </a:r>
            <a:endParaRPr kumimoji="1" lang="zh-CN" altLang="en-US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48075" y="5591175"/>
            <a:ext cx="5231766" cy="902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altLang="en-US" b="1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宋体" panose="02010600030101010101" pitchFamily="2" charset="-122"/>
                <a:sym typeface="+mn-ea"/>
              </a:rPr>
              <a:t>输出特性曲线上的过损耗区和击穿区</a:t>
            </a:r>
            <a:endParaRPr lang="zh-CN" altLang="en-US" b="1" noProof="0" dirty="0" smtClean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宋体" panose="02010600030101010101" pitchFamily="2" charset="-122"/>
              <a:sym typeface="+mn-ea"/>
            </a:endParaRPr>
          </a:p>
          <a:p>
            <a:pPr marL="0" algn="ctr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b="1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宋体" panose="02010600030101010101" pitchFamily="2" charset="-122"/>
              </a:rPr>
              <a:t>晶体管的安全工作区</a:t>
            </a:r>
            <a:endParaRPr lang="zh-CN" altLang="en-US" b="1" noProof="0" dirty="0" smtClean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48075" y="2204720"/>
            <a:ext cx="5191760" cy="3291840"/>
            <a:chOff x="5745" y="3472"/>
            <a:chExt cx="8176" cy="518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45" y="3472"/>
              <a:ext cx="8177" cy="5184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8" y="3498"/>
              <a:ext cx="1333" cy="56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11860" y="764540"/>
            <a:ext cx="80308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1.4.5 </a:t>
            </a:r>
            <a:r>
              <a:rPr lang="zh-CN" altLang="en-US" sz="3200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温度对晶体管特性及参数的影响</a:t>
            </a:r>
            <a:endParaRPr lang="zh-CN" altLang="en-US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8915" name="对象 38914"/>
          <p:cNvGraphicFramePr/>
          <p:nvPr/>
        </p:nvGraphicFramePr>
        <p:xfrm>
          <a:off x="3076893" y="4748213"/>
          <a:ext cx="5715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2743200" imgH="736600" progId="Equation.3">
                  <p:embed/>
                </p:oleObj>
              </mc:Choice>
              <mc:Fallback>
                <p:oleObj name="" r:id="rId1" imgW="2743200" imgH="7366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6893" y="4748213"/>
                        <a:ext cx="5715000" cy="1533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7" name="组合 38916"/>
          <p:cNvGrpSpPr/>
          <p:nvPr/>
        </p:nvGrpSpPr>
        <p:grpSpPr>
          <a:xfrm>
            <a:off x="2314893" y="1628458"/>
            <a:ext cx="7467600" cy="2752725"/>
            <a:chOff x="544" y="935"/>
            <a:chExt cx="4704" cy="1734"/>
          </a:xfrm>
        </p:grpSpPr>
        <p:pic>
          <p:nvPicPr>
            <p:cNvPr id="52228" name="图片 38917" descr="Dz010308"/>
            <p:cNvPicPr>
              <a:picLocks noChangeAspect="1"/>
            </p:cNvPicPr>
            <p:nvPr/>
          </p:nvPicPr>
          <p:blipFill>
            <a:blip r:embed="rId3">
              <a:lum contrast="12000"/>
            </a:blip>
            <a:stretch>
              <a:fillRect/>
            </a:stretch>
          </p:blipFill>
          <p:spPr>
            <a:xfrm>
              <a:off x="544" y="935"/>
              <a:ext cx="1872" cy="1734"/>
            </a:xfrm>
            <a:prstGeom prst="rect">
              <a:avLst/>
            </a:prstGeom>
            <a:solidFill>
              <a:srgbClr val="FFFF99"/>
            </a:solidFill>
            <a:ln w="9525">
              <a:noFill/>
            </a:ln>
          </p:spPr>
        </p:pic>
        <p:pic>
          <p:nvPicPr>
            <p:cNvPr id="52229" name="图片 38918" descr="Dz01030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8" y="935"/>
              <a:ext cx="2640" cy="173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074"/>
          <p:cNvSpPr txBox="1">
            <a:spLocks noChangeArrowheads="1"/>
          </p:cNvSpPr>
          <p:nvPr/>
        </p:nvSpPr>
        <p:spPr bwMode="auto">
          <a:xfrm>
            <a:off x="1715770" y="837565"/>
            <a:ext cx="274574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defTabSz="914400" eaLnBrk="1" hangingPunct="1">
              <a:buClrTx/>
              <a:buSzTx/>
              <a:buFontTx/>
              <a:defRPr/>
            </a:pPr>
            <a:r>
              <a:rPr lang="zh-CN" altLang="en-US" sz="2800" b="1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晶体管的型号</a:t>
            </a:r>
            <a:endParaRPr lang="zh-CN" altLang="en-US" sz="2800" b="1" u="sng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43"/>
          <p:cNvSpPr txBox="1">
            <a:spLocks noChangeArrowheads="1"/>
          </p:cNvSpPr>
          <p:nvPr/>
        </p:nvSpPr>
        <p:spPr bwMode="auto">
          <a:xfrm>
            <a:off x="2207568" y="1556792"/>
            <a:ext cx="7848600" cy="281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4" tIns="46037" rIns="92074" bIns="46037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国家标准对半导体三极管的命名如下:</a:t>
            </a:r>
            <a:endParaRPr kumimoji="1" lang="zh-CN" altLang="en-US" sz="24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40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en-US" altLang="zh-CN" sz="24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i="0" u="none" strike="noStrike" kern="1200" cap="none" spc="0" normalizeH="0" baseline="0" noProof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i="0" u="none" strike="noStrike" kern="1200" cap="none" spc="0" normalizeH="0" baseline="0" noProof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110</a:t>
            </a:r>
            <a:r>
              <a:rPr kumimoji="1" lang="en-US" altLang="zh-CN" sz="24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□</a:t>
            </a:r>
            <a:endParaRPr kumimoji="1" lang="zh-CN" altLang="en-US" sz="24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</a:t>
            </a:r>
            <a:endParaRPr kumimoji="1" lang="zh-CN" altLang="en-US" sz="24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                 </a:t>
            </a:r>
            <a:endParaRPr kumimoji="1" lang="zh-CN" altLang="en-US" sz="24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kumimoji="1" lang="zh-CN" altLang="en-US" sz="24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Line 53"/>
          <p:cNvSpPr>
            <a:spLocks noChangeShapeType="1"/>
          </p:cNvSpPr>
          <p:nvPr/>
        </p:nvSpPr>
        <p:spPr bwMode="auto">
          <a:xfrm>
            <a:off x="2436168" y="2471192"/>
            <a:ext cx="0" cy="1447799"/>
          </a:xfrm>
          <a:prstGeom prst="line">
            <a:avLst/>
          </a:prstGeom>
          <a:noFill/>
          <a:ln w="12700" cap="sq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</a:endParaRPr>
          </a:p>
        </p:txBody>
      </p:sp>
      <p:sp>
        <p:nvSpPr>
          <p:cNvPr id="6" name="Line 54"/>
          <p:cNvSpPr>
            <a:spLocks noChangeShapeType="1"/>
          </p:cNvSpPr>
          <p:nvPr/>
        </p:nvSpPr>
        <p:spPr bwMode="auto">
          <a:xfrm>
            <a:off x="2436168" y="3918992"/>
            <a:ext cx="2514600" cy="0"/>
          </a:xfrm>
          <a:prstGeom prst="line">
            <a:avLst/>
          </a:prstGeom>
          <a:noFill/>
          <a:ln w="12700" cap="sq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</a:endParaRPr>
          </a:p>
        </p:txBody>
      </p:sp>
      <p:sp>
        <p:nvSpPr>
          <p:cNvPr id="7" name="Line 55"/>
          <p:cNvSpPr>
            <a:spLocks noChangeShapeType="1"/>
          </p:cNvSpPr>
          <p:nvPr/>
        </p:nvSpPr>
        <p:spPr bwMode="auto">
          <a:xfrm>
            <a:off x="2740968" y="2471192"/>
            <a:ext cx="0" cy="1066800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</a:endParaRPr>
          </a:p>
        </p:txBody>
      </p:sp>
      <p:sp>
        <p:nvSpPr>
          <p:cNvPr id="8" name="Line 56"/>
          <p:cNvSpPr>
            <a:spLocks noChangeShapeType="1"/>
          </p:cNvSpPr>
          <p:nvPr/>
        </p:nvSpPr>
        <p:spPr bwMode="auto">
          <a:xfrm>
            <a:off x="2740968" y="3537992"/>
            <a:ext cx="2209800" cy="0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</a:endParaRPr>
          </a:p>
        </p:txBody>
      </p:sp>
      <p:sp>
        <p:nvSpPr>
          <p:cNvPr id="9" name="Line 57"/>
          <p:cNvSpPr>
            <a:spLocks noChangeShapeType="1"/>
          </p:cNvSpPr>
          <p:nvPr/>
        </p:nvSpPr>
        <p:spPr bwMode="auto">
          <a:xfrm>
            <a:off x="3045769" y="2394992"/>
            <a:ext cx="0" cy="685800"/>
          </a:xfrm>
          <a:prstGeom prst="line">
            <a:avLst/>
          </a:prstGeom>
          <a:noFill/>
          <a:ln w="12700" cap="sq">
            <a:solidFill>
              <a:srgbClr val="0066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</a:endParaRPr>
          </a:p>
        </p:txBody>
      </p:sp>
      <p:sp>
        <p:nvSpPr>
          <p:cNvPr id="10" name="Line 58"/>
          <p:cNvSpPr>
            <a:spLocks noChangeShapeType="1"/>
          </p:cNvSpPr>
          <p:nvPr/>
        </p:nvSpPr>
        <p:spPr bwMode="auto">
          <a:xfrm>
            <a:off x="3045769" y="3080792"/>
            <a:ext cx="1905000" cy="0"/>
          </a:xfrm>
          <a:prstGeom prst="line">
            <a:avLst/>
          </a:prstGeom>
          <a:noFill/>
          <a:ln w="12700" cap="sq">
            <a:solidFill>
              <a:srgbClr val="0066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</a:endParaRPr>
          </a:p>
        </p:txBody>
      </p:sp>
      <p:sp>
        <p:nvSpPr>
          <p:cNvPr id="11" name="Line 59"/>
          <p:cNvSpPr>
            <a:spLocks noChangeShapeType="1"/>
          </p:cNvSpPr>
          <p:nvPr/>
        </p:nvSpPr>
        <p:spPr bwMode="auto">
          <a:xfrm>
            <a:off x="3426768" y="2394992"/>
            <a:ext cx="0" cy="304800"/>
          </a:xfrm>
          <a:prstGeom prst="line">
            <a:avLst/>
          </a:prstGeom>
          <a:noFill/>
          <a:ln w="12700" cap="sq">
            <a:solidFill>
              <a:srgbClr val="008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</a:endParaRPr>
          </a:p>
        </p:txBody>
      </p:sp>
      <p:sp>
        <p:nvSpPr>
          <p:cNvPr id="12" name="Line 60"/>
          <p:cNvSpPr>
            <a:spLocks noChangeShapeType="1"/>
          </p:cNvSpPr>
          <p:nvPr/>
        </p:nvSpPr>
        <p:spPr bwMode="auto">
          <a:xfrm>
            <a:off x="3426768" y="2699793"/>
            <a:ext cx="1524000" cy="0"/>
          </a:xfrm>
          <a:prstGeom prst="line">
            <a:avLst/>
          </a:prstGeom>
          <a:noFill/>
          <a:ln w="12700" cap="sq">
            <a:solidFill>
              <a:srgbClr val="008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</a:endParaRPr>
          </a:p>
        </p:txBody>
      </p:sp>
      <p:sp>
        <p:nvSpPr>
          <p:cNvPr id="13" name="Line 61"/>
          <p:cNvSpPr>
            <a:spLocks noChangeShapeType="1"/>
          </p:cNvSpPr>
          <p:nvPr/>
        </p:nvSpPr>
        <p:spPr bwMode="auto">
          <a:xfrm>
            <a:off x="4112568" y="2242592"/>
            <a:ext cx="838200" cy="0"/>
          </a:xfrm>
          <a:prstGeom prst="line">
            <a:avLst/>
          </a:prstGeom>
          <a:noFill/>
          <a:ln w="12700" cap="sq">
            <a:solidFill>
              <a:srgbClr val="3366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</a:endParaRPr>
          </a:p>
        </p:txBody>
      </p:sp>
      <p:sp>
        <p:nvSpPr>
          <p:cNvPr id="14" name="Text Box 69"/>
          <p:cNvSpPr txBox="1">
            <a:spLocks noChangeArrowheads="1"/>
          </p:cNvSpPr>
          <p:nvPr/>
        </p:nvSpPr>
        <p:spPr bwMode="auto">
          <a:xfrm>
            <a:off x="2207568" y="4376192"/>
            <a:ext cx="7924800" cy="89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第二位：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锗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PNP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管、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锗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NPN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管、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硅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PNP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管、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硅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NPN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管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    </a:t>
            </a:r>
            <a:endParaRPr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2207568" y="5214392"/>
            <a:ext cx="800100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66FF"/>
                </a:solidFill>
                <a:latin typeface="Times New Roman" panose="02020603050405020304" pitchFamily="18" charset="0"/>
              </a:rPr>
              <a:t>第三位：</a:t>
            </a:r>
            <a:r>
              <a:rPr lang="en-US" altLang="zh-CN" sz="2400">
                <a:solidFill>
                  <a:srgbClr val="0066FF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低频小功率管、</a:t>
            </a:r>
            <a:r>
              <a:rPr lang="en-US" altLang="zh-CN" sz="2400">
                <a:solidFill>
                  <a:srgbClr val="0066FF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低频大功率管、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400">
                <a:solidFill>
                  <a:srgbClr val="0066FF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高频小功率管、</a:t>
            </a:r>
            <a:r>
              <a:rPr lang="en-US" altLang="zh-CN" sz="2400">
                <a:solidFill>
                  <a:srgbClr val="0066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高频大功率管、</a:t>
            </a:r>
            <a:r>
              <a:rPr lang="en-US" altLang="zh-CN" sz="2400">
                <a:solidFill>
                  <a:srgbClr val="0066FF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开关管</a:t>
            </a:r>
            <a:endParaRPr lang="zh-CN" altLang="en-US" sz="2400">
              <a:solidFill>
                <a:srgbClr val="3366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 Box 71"/>
          <p:cNvSpPr txBox="1">
            <a:spLocks noChangeArrowheads="1"/>
          </p:cNvSpPr>
          <p:nvPr/>
        </p:nvSpPr>
        <p:spPr bwMode="auto">
          <a:xfrm>
            <a:off x="4950768" y="3309392"/>
            <a:ext cx="3200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</a:rPr>
              <a:t>用字母表示材料</a:t>
            </a:r>
            <a:endParaRPr lang="zh-CN" altLang="en-US" sz="24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7" name="Text Box 72"/>
          <p:cNvSpPr txBox="1">
            <a:spLocks noChangeArrowheads="1"/>
          </p:cNvSpPr>
          <p:nvPr/>
        </p:nvSpPr>
        <p:spPr bwMode="auto">
          <a:xfrm>
            <a:off x="4950768" y="2852192"/>
            <a:ext cx="3886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66FF"/>
                </a:solidFill>
                <a:latin typeface="宋体" panose="02010600030101010101" pitchFamily="2" charset="-122"/>
              </a:rPr>
              <a:t>用字母表示器件的种类</a:t>
            </a:r>
            <a:endParaRPr lang="zh-CN" altLang="en-US" sz="2400">
              <a:solidFill>
                <a:srgbClr val="0066FF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4950768" y="2394992"/>
            <a:ext cx="4800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8000"/>
                </a:solidFill>
                <a:latin typeface="宋体" panose="02010600030101010101" pitchFamily="2" charset="-122"/>
              </a:rPr>
              <a:t>用数字表示同种器件型号的序号</a:t>
            </a:r>
            <a:endParaRPr lang="zh-CN" altLang="en-US" sz="2400" dirty="0">
              <a:solidFill>
                <a:srgbClr val="008000"/>
              </a:solidFill>
              <a:latin typeface="宋体" panose="02010600030101010101" pitchFamily="2" charset="-122"/>
            </a:endParaRPr>
          </a:p>
        </p:txBody>
      </p:sp>
      <p:sp>
        <p:nvSpPr>
          <p:cNvPr id="19" name="Text Box 74"/>
          <p:cNvSpPr txBox="1">
            <a:spLocks noChangeArrowheads="1"/>
          </p:cNvSpPr>
          <p:nvPr/>
        </p:nvSpPr>
        <p:spPr bwMode="auto">
          <a:xfrm>
            <a:off x="4950768" y="1937792"/>
            <a:ext cx="4876799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</a:rPr>
              <a:t>用字母表示同一型号中的不同规格</a:t>
            </a:r>
            <a:endParaRPr lang="zh-CN" altLang="en-US" sz="24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0" name="Text Box 75"/>
          <p:cNvSpPr txBox="1">
            <a:spLocks noChangeArrowheads="1"/>
          </p:cNvSpPr>
          <p:nvPr/>
        </p:nvSpPr>
        <p:spPr bwMode="auto">
          <a:xfrm>
            <a:off x="4950768" y="3690392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9900"/>
                </a:solidFill>
                <a:latin typeface="宋体" panose="02010600030101010101" pitchFamily="2" charset="-122"/>
              </a:rPr>
              <a:t>三极管</a:t>
            </a:r>
            <a:endParaRPr lang="zh-CN" altLang="en-US" sz="2400">
              <a:solidFill>
                <a:srgbClr val="FF9900"/>
              </a:solidFill>
              <a:latin typeface="宋体" panose="02010600030101010101" pitchFamily="2" charset="-122"/>
            </a:endParaRPr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 autoUpdateAnimBg="0"/>
      <p:bldP spid="15" grpId="0" bldLvl="0" animBg="1" autoUpdateAnimBg="0"/>
      <p:bldP spid="16" grpId="0" bldLvl="0" animBg="1" autoUpdateAnimBg="0"/>
      <p:bldP spid="17" grpId="0" bldLvl="0" animBg="1" autoUpdateAnimBg="0"/>
      <p:bldP spid="18" grpId="0" bldLvl="0" animBg="1" autoUpdateAnimBg="0"/>
      <p:bldP spid="19" grpId="0" bldLvl="0" animBg="1" autoUpdateAnimBg="0"/>
      <p:bldP spid="20" grpId="0" bldLvl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940175" y="1988820"/>
            <a:ext cx="4826000" cy="3046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50000"/>
              </a:lnSpc>
              <a:spcAft>
                <a:spcPct val="0"/>
              </a:spcAft>
            </a:pP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第一章作业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>
              <a:lnSpc>
                <a:spcPct val="150000"/>
              </a:lnSpc>
              <a:spcAft>
                <a:spcPct val="0"/>
              </a:spcAft>
            </a:pPr>
            <a:r>
              <a:rPr lang="zh-CN" altLang="en-US" sz="3200" b="1">
                <a:latin typeface="Times New Roman" panose="02020603050405020304"/>
                <a:ea typeface="宋体" panose="02010600030101010101" pitchFamily="2" charset="-122"/>
              </a:rPr>
              <a:t>二极管：</a:t>
            </a:r>
            <a:r>
              <a:rPr lang="en-US" altLang="zh-CN" sz="3200" b="1">
                <a:latin typeface="Times New Roman" panose="02020603050405020304"/>
                <a:ea typeface="宋体" panose="02010600030101010101" pitchFamily="2" charset="-122"/>
              </a:rPr>
              <a:t>1.3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3200" b="1">
                <a:latin typeface="Times New Roman" panose="02020603050405020304"/>
                <a:ea typeface="宋体" panose="02010600030101010101" pitchFamily="2" charset="-122"/>
              </a:rPr>
              <a:t>1.4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>
              <a:lnSpc>
                <a:spcPct val="150000"/>
              </a:lnSpc>
              <a:spcAft>
                <a:spcPct val="0"/>
              </a:spcAft>
            </a:pPr>
            <a:r>
              <a:rPr lang="zh-CN" altLang="en-US" sz="3200" b="1">
                <a:latin typeface="Times New Roman" panose="02020603050405020304"/>
                <a:ea typeface="宋体" panose="02010600030101010101" pitchFamily="2" charset="-122"/>
              </a:rPr>
              <a:t>三极管：</a:t>
            </a:r>
            <a:r>
              <a:rPr lang="en-US" altLang="zh-CN" sz="3200" b="1">
                <a:latin typeface="Times New Roman" panose="02020603050405020304"/>
                <a:ea typeface="宋体" panose="02010600030101010101" pitchFamily="2" charset="-122"/>
              </a:rPr>
              <a:t>1.10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3200" b="1">
                <a:latin typeface="Times New Roman" panose="02020603050405020304"/>
                <a:ea typeface="宋体" panose="02010600030101010101" pitchFamily="2" charset="-122"/>
              </a:rPr>
              <a:t>1.12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>
              <a:lnSpc>
                <a:spcPct val="150000"/>
              </a:lnSpc>
              <a:spcAft>
                <a:spcPct val="0"/>
              </a:spcAft>
            </a:pPr>
            <a:r>
              <a:rPr lang="zh-CN" altLang="en-US" sz="3200" b="1">
                <a:latin typeface="Times New Roman" panose="02020603050405020304"/>
                <a:ea typeface="宋体" panose="02010600030101010101" pitchFamily="2" charset="-122"/>
              </a:rPr>
              <a:t>场效应管：</a:t>
            </a:r>
            <a:r>
              <a:rPr lang="en-US" altLang="zh-CN" sz="3200" b="1">
                <a:latin typeface="Times New Roman" panose="02020603050405020304"/>
                <a:ea typeface="宋体" panose="02010600030101010101" pitchFamily="2" charset="-122"/>
              </a:rPr>
              <a:t>1.15</a:t>
            </a:r>
            <a:endParaRPr lang="en-US" altLang="zh-CN" sz="3200" b="1"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046595" y="1470660"/>
            <a:ext cx="5603875" cy="4048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18970" y="-158750"/>
            <a:ext cx="4284980" cy="73069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125980" y="127635"/>
            <a:ext cx="3147695" cy="4279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877560" y="1127760"/>
            <a:ext cx="5594350" cy="472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42219" b="874"/>
          <a:stretch>
            <a:fillRect/>
          </a:stretch>
        </p:blipFill>
        <p:spPr>
          <a:xfrm>
            <a:off x="48260" y="5012690"/>
            <a:ext cx="3784600" cy="63055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030" y="3933190"/>
            <a:ext cx="1851025" cy="2327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10" y="7173595"/>
            <a:ext cx="1460500" cy="2292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3"/>
          <p:cNvSpPr txBox="1">
            <a:spLocks noChangeArrowheads="1"/>
          </p:cNvSpPr>
          <p:nvPr/>
        </p:nvSpPr>
        <p:spPr>
          <a:xfrm>
            <a:off x="818515" y="1344295"/>
            <a:ext cx="9338945" cy="1195705"/>
          </a:xfrm>
          <a:prstGeom prst="rect">
            <a:avLst/>
          </a:prstGeom>
        </p:spPr>
        <p:txBody>
          <a:bodyPr/>
          <a:lstStyle>
            <a:lvl1pPr marL="3429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zh-CN" altLang="en-US" sz="2875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晶体管在工作时一定要加上适当的</a:t>
            </a:r>
            <a:r>
              <a:rPr kumimoji="0" lang="zh-CN" altLang="en-US" sz="2875" dirty="0" smtClean="0">
                <a:solidFill>
                  <a:srgbClr val="FB01F2"/>
                </a:solidFill>
                <a:latin typeface="Times New Roman" panose="02020603050405020304" pitchFamily="18" charset="0"/>
              </a:rPr>
              <a:t>直流偏置</a:t>
            </a:r>
            <a:r>
              <a:rPr kumimoji="0" lang="zh-CN" altLang="en-US" sz="2875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电压。</a:t>
            </a:r>
            <a:r>
              <a:rPr kumimoji="0" lang="zh-CN" altLang="en-US" sz="2875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放大</a:t>
            </a:r>
            <a:r>
              <a:rPr kumimoji="0" lang="zh-CN" altLang="en-US" sz="2875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工作状态的条件：</a:t>
            </a:r>
            <a:r>
              <a:rPr kumimoji="0" lang="zh-CN" altLang="en-US" sz="2875" dirty="0" smtClean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发射结正偏，</a:t>
            </a:r>
            <a:r>
              <a:rPr kumimoji="0" lang="zh-CN" altLang="en-US" sz="2875" dirty="0" smtClean="0">
                <a:solidFill>
                  <a:srgbClr val="0000FF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集电结反偏</a:t>
            </a:r>
            <a:r>
              <a:rPr kumimoji="0" lang="zh-CN" altLang="en-US" sz="2875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  <a:endParaRPr kumimoji="0" lang="zh-CN" altLang="en-US" sz="2875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074"/>
          <p:cNvSpPr txBox="1">
            <a:spLocks noChangeArrowheads="1"/>
          </p:cNvSpPr>
          <p:nvPr/>
        </p:nvSpPr>
        <p:spPr bwMode="auto">
          <a:xfrm>
            <a:off x="743136" y="729914"/>
            <a:ext cx="10030434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200" b="1" dirty="0" smtClean="0">
                <a:solidFill>
                  <a:srgbClr val="FF0000"/>
                </a:solidFill>
              </a:rPr>
              <a:t>1.4.2 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晶体管的电流</a:t>
            </a:r>
            <a:r>
              <a:rPr lang="zh-CN" altLang="en-US" sz="3200" b="1" dirty="0" smtClean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放大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</a:t>
            </a:r>
            <a:endParaRPr lang="zh-CN" altLang="en-US" sz="32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sz="1080" dirty="0"/>
            </a:fld>
            <a:endParaRPr lang="zh-CN" altLang="en-US" sz="108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3340100" y="2755265"/>
            <a:ext cx="4785995" cy="3589020"/>
            <a:chOff x="5260" y="4339"/>
            <a:chExt cx="7537" cy="5652"/>
          </a:xfrm>
        </p:grpSpPr>
        <p:grpSp>
          <p:nvGrpSpPr>
            <p:cNvPr id="5" name="组合 4"/>
            <p:cNvGrpSpPr/>
            <p:nvPr/>
          </p:nvGrpSpPr>
          <p:grpSpPr>
            <a:xfrm>
              <a:off x="5260" y="4339"/>
              <a:ext cx="7537" cy="5652"/>
              <a:chOff x="5260" y="4339"/>
              <a:chExt cx="7537" cy="5652"/>
            </a:xfrm>
          </p:grpSpPr>
          <p:pic>
            <p:nvPicPr>
              <p:cNvPr id="45060" name="图片 31748" descr="Dz010303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-2942" t="-3979" r="-2942" b="-3482"/>
              <a:stretch>
                <a:fillRect/>
              </a:stretch>
            </p:blipFill>
            <p:spPr>
              <a:xfrm>
                <a:off x="5260" y="4339"/>
                <a:ext cx="7537" cy="565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</p:pic>
          <p:grpSp>
            <p:nvGrpSpPr>
              <p:cNvPr id="8" name="组合 7"/>
              <p:cNvGrpSpPr/>
              <p:nvPr/>
            </p:nvGrpSpPr>
            <p:grpSpPr>
              <a:xfrm>
                <a:off x="9280" y="4727"/>
                <a:ext cx="1218" cy="851"/>
                <a:chOff x="5211" y="5751"/>
                <a:chExt cx="1016" cy="710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5307" y="5751"/>
                  <a:ext cx="920" cy="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0" indent="0">
                    <a:lnSpc>
                      <a:spcPct val="110000"/>
                    </a:lnSpc>
                    <a:buNone/>
                  </a:pPr>
                  <a:r>
                    <a:rPr lang="en-US" altLang="zh-CN" sz="2160" b="1" i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zh-CN" sz="2160" b="1" baseline="-25000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US" altLang="zh-CN" sz="2160" b="1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" name="直接箭头连接符 6"/>
                <p:cNvCxnSpPr/>
                <p:nvPr/>
              </p:nvCxnSpPr>
              <p:spPr>
                <a:xfrm rot="5400000">
                  <a:off x="4920" y="6170"/>
                  <a:ext cx="581" cy="0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7502" y="4881"/>
                <a:ext cx="1103" cy="963"/>
                <a:chOff x="5363" y="5652"/>
                <a:chExt cx="920" cy="803"/>
              </a:xfrm>
            </p:grpSpPr>
            <p:sp>
              <p:nvSpPr>
                <p:cNvPr id="14" name="文本框 13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5363" y="5652"/>
                  <a:ext cx="920" cy="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0" indent="0">
                    <a:lnSpc>
                      <a:spcPct val="110000"/>
                    </a:lnSpc>
                    <a:buNone/>
                  </a:pPr>
                  <a:r>
                    <a:rPr lang="en-US" altLang="zh-CN" sz="2160" b="1" i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zh-CN" sz="2160" b="1" baseline="-25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US" altLang="zh-CN" sz="2160" b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5" name="直接箭头连接符 14"/>
                <p:cNvCxnSpPr/>
                <p:nvPr>
                  <p:custDataLst>
                    <p:tags r:id="rId3"/>
                  </p:custDataLst>
                </p:nvPr>
              </p:nvCxnSpPr>
              <p:spPr>
                <a:xfrm>
                  <a:off x="5371" y="6455"/>
                  <a:ext cx="581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0" y="7332"/>
              <a:ext cx="1753" cy="1191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3356610" y="4731385"/>
            <a:ext cx="4462145" cy="2019300"/>
            <a:chOff x="5291" y="7451"/>
            <a:chExt cx="7027" cy="3180"/>
          </a:xfrm>
        </p:grpSpPr>
        <p:sp>
          <p:nvSpPr>
            <p:cNvPr id="16" name="文本框 15"/>
            <p:cNvSpPr txBox="1"/>
            <p:nvPr/>
          </p:nvSpPr>
          <p:spPr>
            <a:xfrm>
              <a:off x="6892" y="9913"/>
              <a:ext cx="5427" cy="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lnSpc>
                  <a:spcPct val="110000"/>
                </a:lnSpc>
                <a:buNone/>
              </a:pPr>
              <a:r>
                <a:rPr lang="zh-CN" altLang="en-US" sz="216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基本共射放大电路图</a:t>
              </a:r>
              <a:endParaRPr lang="zh-CN" altLang="en-US" sz="216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1" y="7451"/>
              <a:ext cx="1864" cy="1072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8980805" y="3130550"/>
            <a:ext cx="2927350" cy="171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晶体管的电流放大作用表现为小的基极电流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b="1" baseline="-250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b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</a:t>
            </a:r>
            <a:r>
              <a:rPr lang="zh-CN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控制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大的集电极电流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b="1" baseline="-250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1747" name="图片 31746" descr="Dz01030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2750" r="-2272" b="-1718"/>
          <a:stretch>
            <a:fillRect/>
          </a:stretch>
        </p:blipFill>
        <p:spPr>
          <a:xfrm>
            <a:off x="3288030" y="981075"/>
            <a:ext cx="5060950" cy="4274821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</p:pic>
      <p:sp>
        <p:nvSpPr>
          <p:cNvPr id="14344" name="线形标注 1 14343"/>
          <p:cNvSpPr/>
          <p:nvPr/>
        </p:nvSpPr>
        <p:spPr>
          <a:xfrm>
            <a:off x="7578090" y="5085715"/>
            <a:ext cx="2874645" cy="1523365"/>
          </a:xfrm>
          <a:prstGeom prst="borderCallout1">
            <a:avLst>
              <a:gd name="adj1" fmla="val 48361"/>
              <a:gd name="adj2" fmla="val -603"/>
              <a:gd name="adj3" fmla="val -81200"/>
              <a:gd name="adj4" fmla="val -54671"/>
            </a:avLst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因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发射结正偏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、发射区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多子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浓度高，使大量电子从发射区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扩散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到基区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68165" y="5301615"/>
            <a:ext cx="28740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晶体管内部载流子运动与外部电流图</a:t>
            </a:r>
            <a:endParaRPr lang="zh-CN" alt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线形标注 1 2"/>
          <p:cNvSpPr/>
          <p:nvPr/>
        </p:nvSpPr>
        <p:spPr>
          <a:xfrm>
            <a:off x="2071369" y="5157470"/>
            <a:ext cx="2025650" cy="806450"/>
          </a:xfrm>
          <a:prstGeom prst="borderCallout1">
            <a:avLst>
              <a:gd name="adj1" fmla="val -416"/>
              <a:gd name="adj2" fmla="val 50099"/>
              <a:gd name="adj3" fmla="val -217716"/>
              <a:gd name="adj4" fmla="val 153981"/>
            </a:avLst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基区空穴扩散到发射区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线形标注 1 4"/>
          <p:cNvSpPr/>
          <p:nvPr/>
        </p:nvSpPr>
        <p:spPr>
          <a:xfrm>
            <a:off x="912495" y="1588770"/>
            <a:ext cx="2529205" cy="1912620"/>
          </a:xfrm>
          <a:prstGeom prst="borderCallout1">
            <a:avLst>
              <a:gd name="adj1" fmla="val 50929"/>
              <a:gd name="adj2" fmla="val 98978"/>
              <a:gd name="adj3" fmla="val 73904"/>
              <a:gd name="adj4" fmla="val 186216"/>
            </a:avLst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因基区薄、掺杂浓度低，使扩散到基区的</a:t>
            </a:r>
            <a:r>
              <a:rPr lang="zh-CN" altLang="en-US" b="1" dirty="0">
                <a:solidFill>
                  <a:srgbClr val="00703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非平衡少子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电子中的</a:t>
            </a:r>
            <a:r>
              <a:rPr lang="zh-CN" altLang="en-US" b="1" dirty="0">
                <a:solidFill>
                  <a:srgbClr val="00703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极少数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与空穴</a:t>
            </a:r>
            <a:r>
              <a:rPr lang="zh-CN" altLang="en-US" b="1" dirty="0">
                <a:solidFill>
                  <a:srgbClr val="00703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复合</a:t>
            </a:r>
            <a:endParaRPr lang="zh-CN" altLang="en-US" b="1" dirty="0">
              <a:solidFill>
                <a:srgbClr val="00703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8112125" y="1340485"/>
            <a:ext cx="3407410" cy="1511935"/>
          </a:xfrm>
          <a:prstGeom prst="borderCallout1">
            <a:avLst>
              <a:gd name="adj1" fmla="val 48361"/>
              <a:gd name="adj2" fmla="val -603"/>
              <a:gd name="adj3" fmla="val 45065"/>
              <a:gd name="adj4" fmla="val -48173"/>
            </a:avLst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因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集电结反偏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，扩散到基区的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非平衡少子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电子中的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大部分</a:t>
            </a:r>
            <a:r>
              <a:rPr lang="zh-CN" altLang="en-US" b="1" dirty="0">
                <a:sym typeface="+mn-ea"/>
              </a:rPr>
              <a:t>在外电场作用下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漂移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到集电区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5570855" y="142875"/>
            <a:ext cx="1937385" cy="792480"/>
          </a:xfrm>
          <a:prstGeom prst="borderCallout1">
            <a:avLst>
              <a:gd name="adj1" fmla="val 103044"/>
              <a:gd name="adj2" fmla="val 7866"/>
              <a:gd name="adj3" fmla="val 188461"/>
              <a:gd name="adj4" fmla="val -17928"/>
            </a:avLst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平衡少子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漂移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运动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7752080" y="621030"/>
            <a:ext cx="2381886" cy="5219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0">
                <a:solidFill>
                  <a:schemeClr val="tx1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CN</a:t>
            </a:r>
            <a:r>
              <a:rPr lang="en-US" altLang="zh-CN" sz="2800" b="0">
                <a:solidFill>
                  <a:schemeClr val="tx1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0" i="1">
                <a:solidFill>
                  <a:schemeClr val="tx1"/>
                </a:solidFill>
                <a:latin typeface="Times New Roman" panose="02020603050405020304" pitchFamily="18" charset="0"/>
              </a:rPr>
              <a:t> I</a:t>
            </a:r>
            <a:r>
              <a:rPr lang="en-US" altLang="zh-CN" sz="2800" b="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CBO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       </a:t>
            </a:r>
            <a:endParaRPr lang="en-US" altLang="zh-CN" sz="20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69570" y="3676650"/>
            <a:ext cx="3072130" cy="5219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>
                <a:solidFill>
                  <a:schemeClr val="tx1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EP</a:t>
            </a:r>
            <a:r>
              <a:rPr lang="en-US" altLang="zh-CN" sz="2800" b="0">
                <a:solidFill>
                  <a:schemeClr val="tx1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0" i="1">
                <a:solidFill>
                  <a:schemeClr val="tx1"/>
                </a:solidFill>
                <a:latin typeface="Times New Roman" panose="02020603050405020304" pitchFamily="18" charset="0"/>
              </a:rPr>
              <a:t> I</a:t>
            </a:r>
            <a:r>
              <a:rPr lang="en-US" altLang="zh-CN" sz="2800" b="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BN</a:t>
            </a:r>
            <a:r>
              <a:rPr lang="en-US" altLang="zh-CN" sz="2800" b="0">
                <a:solidFill>
                  <a:schemeClr val="tx1"/>
                </a:solidFill>
                <a:latin typeface="Times New Roman" panose="02020603050405020304" pitchFamily="18" charset="0"/>
              </a:rPr>
              <a:t>－</a:t>
            </a:r>
            <a:r>
              <a:rPr lang="en-US" altLang="zh-CN" sz="2800" b="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CBO</a:t>
            </a:r>
            <a:endParaRPr lang="en-US" altLang="zh-CN" sz="2800" b="0" baseline="-25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68165" y="2277110"/>
            <a:ext cx="1151890" cy="1224280"/>
          </a:xfrm>
          <a:prstGeom prst="ellipse">
            <a:avLst/>
          </a:prstGeom>
          <a:solidFill>
            <a:srgbClr val="FFFF00">
              <a:alpha val="34000"/>
            </a:srgbClr>
          </a:solidFill>
          <a:ln w="381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877436" y="3403601"/>
            <a:ext cx="1884680" cy="169545"/>
          </a:xfrm>
          <a:prstGeom prst="rect">
            <a:avLst/>
          </a:prstGeom>
          <a:solidFill>
            <a:srgbClr val="E23BFB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81245" y="2255520"/>
            <a:ext cx="1884680" cy="175895"/>
          </a:xfrm>
          <a:prstGeom prst="rect">
            <a:avLst/>
          </a:prstGeom>
          <a:solidFill>
            <a:srgbClr val="E23BFB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795135" y="1486535"/>
            <a:ext cx="303531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47215" y="6165850"/>
            <a:ext cx="5661025" cy="565150"/>
          </a:xfrm>
          <a:prstGeom prst="rect">
            <a:avLst/>
          </a:prstGeom>
          <a:solidFill>
            <a:srgbClr val="B7DEE8"/>
          </a:solidFill>
        </p:spPr>
        <p:txBody>
          <a:bodyPr wrap="square" rtlCol="0" anchor="t">
            <a:spAutoFit/>
          </a:bodyPr>
          <a:p>
            <a:pPr marL="0" indent="0" algn="ctr">
              <a:lnSpc>
                <a:spcPct val="110000"/>
              </a:lnSpc>
              <a:buNone/>
            </a:pPr>
            <a:r>
              <a:rPr kumimoji="0" lang="en-US" altLang="zh-CN" sz="2800" i="1" dirty="0" smtClean="0">
                <a:sym typeface="+mn-ea"/>
              </a:rPr>
              <a:t>I</a:t>
            </a:r>
            <a:r>
              <a:rPr kumimoji="0" lang="en-US" altLang="zh-CN" sz="2800" baseline="-25000" dirty="0" smtClean="0">
                <a:sym typeface="+mn-ea"/>
              </a:rPr>
              <a:t>E</a:t>
            </a:r>
            <a:r>
              <a:rPr kumimoji="0" lang="en-US" altLang="zh-CN" sz="2800" dirty="0" smtClean="0">
                <a:sym typeface="+mn-ea"/>
              </a:rPr>
              <a:t>=</a:t>
            </a:r>
            <a:r>
              <a:rPr kumimoji="0" lang="en-US" altLang="zh-CN" sz="2800" i="1" dirty="0" smtClean="0">
                <a:sym typeface="+mn-ea"/>
              </a:rPr>
              <a:t> I</a:t>
            </a:r>
            <a:r>
              <a:rPr kumimoji="0" lang="en-US" altLang="zh-CN" sz="2800" baseline="-25000" dirty="0" smtClean="0">
                <a:sym typeface="+mn-ea"/>
              </a:rPr>
              <a:t>EN</a:t>
            </a:r>
            <a:r>
              <a:rPr kumimoji="0" lang="en-US" altLang="zh-CN" sz="2800" dirty="0" smtClean="0">
                <a:sym typeface="+mn-ea"/>
              </a:rPr>
              <a:t>+ </a:t>
            </a:r>
            <a:r>
              <a:rPr kumimoji="0" lang="en-US" altLang="zh-CN" sz="2800" i="1" dirty="0" smtClean="0">
                <a:sym typeface="+mn-ea"/>
              </a:rPr>
              <a:t>I</a:t>
            </a:r>
            <a:r>
              <a:rPr kumimoji="0" lang="en-US" altLang="zh-CN" sz="2800" baseline="-25000" dirty="0" smtClean="0">
                <a:sym typeface="+mn-ea"/>
              </a:rPr>
              <a:t>EP  </a:t>
            </a:r>
            <a:r>
              <a:rPr kumimoji="0" lang="en-US" altLang="zh-CN" sz="2800" dirty="0" smtClean="0">
                <a:sym typeface="+mn-ea"/>
              </a:rPr>
              <a:t>  </a:t>
            </a:r>
            <a:r>
              <a:rPr kumimoji="0" lang="zh-CN" altLang="en-US" sz="2800" dirty="0" smtClean="0">
                <a:sym typeface="+mn-ea"/>
              </a:rPr>
              <a:t>且有</a:t>
            </a:r>
            <a:r>
              <a:rPr kumimoji="0" lang="en-US" altLang="zh-CN" sz="2800" dirty="0" smtClean="0">
                <a:sym typeface="+mn-ea"/>
              </a:rPr>
              <a:t> </a:t>
            </a:r>
            <a:r>
              <a:rPr kumimoji="0" lang="en-US" altLang="zh-CN" sz="2800" i="1" dirty="0" smtClean="0">
                <a:sym typeface="+mn-ea"/>
              </a:rPr>
              <a:t>I</a:t>
            </a:r>
            <a:r>
              <a:rPr kumimoji="0" lang="en-US" altLang="zh-CN" sz="2800" baseline="-25000" dirty="0" smtClean="0">
                <a:sym typeface="+mn-ea"/>
              </a:rPr>
              <a:t>EN</a:t>
            </a:r>
            <a:r>
              <a:rPr kumimoji="0" lang="en-US" altLang="zh-CN" sz="2800" dirty="0" smtClean="0">
                <a:sym typeface="+mn-ea"/>
              </a:rPr>
              <a:t>&gt;&gt; </a:t>
            </a:r>
            <a:r>
              <a:rPr kumimoji="0" lang="en-US" altLang="zh-CN" sz="2800" i="1" dirty="0" smtClean="0">
                <a:sym typeface="+mn-ea"/>
              </a:rPr>
              <a:t>I</a:t>
            </a:r>
            <a:r>
              <a:rPr kumimoji="0" lang="en-US" altLang="zh-CN" sz="2800" baseline="-25000" dirty="0" smtClean="0">
                <a:sym typeface="+mn-ea"/>
              </a:rPr>
              <a:t>EP</a:t>
            </a:r>
            <a:endParaRPr kumimoji="0" lang="en-US" altLang="zh-CN" sz="2800" b="1" baseline="-250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73745" y="3183254"/>
            <a:ext cx="2639061" cy="1383665"/>
          </a:xfrm>
          <a:prstGeom prst="rect">
            <a:avLst/>
          </a:prstGeom>
          <a:solidFill>
            <a:srgbClr val="B7DEE8"/>
          </a:solidFill>
        </p:spPr>
        <p:txBody>
          <a:bodyPr wrap="square" rtlCol="0" anchor="t">
            <a:spAutoFit/>
          </a:bodyPr>
          <a:p>
            <a:pPr marL="0" indent="0" algn="ctr" eaLnBrk="1" latinLnBrk="0" hangingPunct="1">
              <a:buFontTx/>
              <a:buNone/>
            </a:pPr>
            <a:r>
              <a:rPr kumimoji="0" lang="en-US" altLang="zh-CN" sz="2800" i="1" dirty="0" smtClean="0">
                <a:sym typeface="+mn-ea"/>
              </a:rPr>
              <a:t>I</a:t>
            </a:r>
            <a:r>
              <a:rPr kumimoji="0" lang="en-US" altLang="zh-CN" sz="2800" baseline="-25000" dirty="0" smtClean="0">
                <a:sym typeface="+mn-ea"/>
              </a:rPr>
              <a:t>EN</a:t>
            </a:r>
            <a:r>
              <a:rPr kumimoji="0" lang="en-US" altLang="zh-CN" sz="2800" dirty="0" smtClean="0">
                <a:sym typeface="+mn-ea"/>
              </a:rPr>
              <a:t>=</a:t>
            </a:r>
            <a:r>
              <a:rPr kumimoji="0" lang="en-US" altLang="zh-CN" sz="2800" i="1" dirty="0" smtClean="0">
                <a:sym typeface="+mn-ea"/>
              </a:rPr>
              <a:t>I</a:t>
            </a:r>
            <a:r>
              <a:rPr kumimoji="0" lang="en-US" altLang="zh-CN" sz="2800" baseline="-25000" dirty="0" smtClean="0">
                <a:sym typeface="+mn-ea"/>
              </a:rPr>
              <a:t>CN</a:t>
            </a:r>
            <a:r>
              <a:rPr kumimoji="0" lang="en-US" altLang="zh-CN" sz="2800" dirty="0" smtClean="0">
                <a:sym typeface="+mn-ea"/>
              </a:rPr>
              <a:t>+</a:t>
            </a:r>
            <a:r>
              <a:rPr kumimoji="0" lang="en-US" altLang="zh-CN" sz="2800" i="1" dirty="0" smtClean="0">
                <a:sym typeface="+mn-ea"/>
              </a:rPr>
              <a:t> I</a:t>
            </a:r>
            <a:r>
              <a:rPr kumimoji="0" lang="en-US" altLang="zh-CN" sz="2800" baseline="-25000" dirty="0" smtClean="0">
                <a:sym typeface="+mn-ea"/>
              </a:rPr>
              <a:t>BN </a:t>
            </a:r>
            <a:r>
              <a:rPr kumimoji="0" lang="en-US" altLang="zh-CN" sz="2800" dirty="0" smtClean="0">
                <a:sym typeface="+mn-ea"/>
              </a:rPr>
              <a:t>   </a:t>
            </a:r>
            <a:endParaRPr kumimoji="0" lang="en-US" altLang="zh-CN" sz="2800" b="0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algn="ctr" eaLnBrk="1" latinLnBrk="0" hangingPunct="1">
              <a:buFontTx/>
              <a:buNone/>
            </a:pPr>
            <a:r>
              <a:rPr kumimoji="0" lang="zh-CN" altLang="en-US" sz="2800" dirty="0" smtClean="0">
                <a:sym typeface="+mn-ea"/>
              </a:rPr>
              <a:t>且有</a:t>
            </a:r>
            <a:r>
              <a:rPr kumimoji="0" lang="en-US" altLang="zh-CN" sz="2800" i="1" dirty="0" smtClean="0">
                <a:sym typeface="+mn-ea"/>
              </a:rPr>
              <a:t>I</a:t>
            </a:r>
            <a:r>
              <a:rPr kumimoji="0" lang="en-US" altLang="zh-CN" sz="2800" baseline="-25000" dirty="0" smtClean="0">
                <a:sym typeface="+mn-ea"/>
              </a:rPr>
              <a:t>CN</a:t>
            </a:r>
            <a:r>
              <a:rPr kumimoji="0" lang="en-US" altLang="zh-CN" sz="2800" dirty="0" smtClean="0">
                <a:sym typeface="+mn-ea"/>
              </a:rPr>
              <a:t>&gt;&gt;</a:t>
            </a:r>
            <a:r>
              <a:rPr kumimoji="0" lang="en-US" altLang="zh-CN" sz="2800" i="1" dirty="0" smtClean="0">
                <a:sym typeface="+mn-ea"/>
              </a:rPr>
              <a:t>I</a:t>
            </a:r>
            <a:r>
              <a:rPr kumimoji="0" lang="en-US" altLang="zh-CN" sz="2800" baseline="-25000" dirty="0" smtClean="0">
                <a:sym typeface="+mn-ea"/>
              </a:rPr>
              <a:t>BN</a:t>
            </a:r>
            <a:r>
              <a:rPr kumimoji="0" lang="en-US" altLang="zh-CN" sz="2800" dirty="0" smtClean="0">
                <a:sym typeface="+mn-ea"/>
              </a:rPr>
              <a:t>，</a:t>
            </a:r>
            <a:endParaRPr kumimoji="0" lang="en-US" altLang="zh-CN" sz="2800" dirty="0" smtClean="0">
              <a:sym typeface="+mn-ea"/>
            </a:endParaRPr>
          </a:p>
          <a:p>
            <a:pPr marL="0" indent="0" algn="ctr" eaLnBrk="1" latinLnBrk="0" hangingPunct="1">
              <a:buFontTx/>
              <a:buNone/>
            </a:pPr>
            <a:r>
              <a:rPr kumimoji="0" lang="en-US" altLang="zh-CN" sz="2800" i="1" dirty="0" smtClean="0">
                <a:sym typeface="+mn-ea"/>
              </a:rPr>
              <a:t>I</a:t>
            </a:r>
            <a:r>
              <a:rPr kumimoji="0" lang="en-US" altLang="zh-CN" sz="2800" baseline="-25000" dirty="0" smtClean="0">
                <a:sym typeface="+mn-ea"/>
              </a:rPr>
              <a:t>EN</a:t>
            </a:r>
            <a:r>
              <a:rPr kumimoji="0" lang="en-US" altLang="zh-CN" sz="2800" dirty="0" smtClean="0">
                <a:sym typeface="+mn-ea"/>
              </a:rPr>
              <a:t>&gt;&gt;</a:t>
            </a:r>
            <a:r>
              <a:rPr kumimoji="0" lang="en-US" altLang="zh-CN" sz="2800" i="1" dirty="0" smtClean="0">
                <a:sym typeface="+mn-ea"/>
              </a:rPr>
              <a:t> I</a:t>
            </a:r>
            <a:r>
              <a:rPr kumimoji="0" lang="en-US" altLang="zh-CN" sz="2800" baseline="-25000" dirty="0" smtClean="0">
                <a:sym typeface="+mn-ea"/>
              </a:rPr>
              <a:t>BN</a:t>
            </a:r>
            <a:r>
              <a:rPr kumimoji="0" lang="en-US" altLang="zh-CN" sz="2800" dirty="0" smtClean="0">
                <a:sym typeface="+mn-ea"/>
              </a:rPr>
              <a:t>      </a:t>
            </a:r>
            <a:endParaRPr kumimoji="0"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Text Box 3074"/>
          <p:cNvSpPr txBox="1">
            <a:spLocks noChangeArrowheads="1"/>
          </p:cNvSpPr>
          <p:nvPr/>
        </p:nvSpPr>
        <p:spPr bwMode="auto">
          <a:xfrm>
            <a:off x="551815" y="549275"/>
            <a:ext cx="457454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  <a:buClrTx/>
              <a:buSzTx/>
              <a:buFontTx/>
            </a:pPr>
            <a:r>
              <a:rPr lang="zh-CN" altLang="en-US" sz="2800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一、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晶体管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内部载流子运动</a:t>
            </a:r>
            <a:endParaRPr lang="zh-CN" altLang="en-US" sz="2800" b="1" u="sng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 bldLvl="0" animBg="1"/>
      <p:bldP spid="3" grpId="0" bldLvl="0" animBg="1"/>
      <p:bldP spid="5" grpId="0" bldLvl="0" animBg="1"/>
      <p:bldP spid="6" grpId="0" bldLvl="0" animBg="1"/>
      <p:bldP spid="7" grpId="0" bldLvl="0" animBg="1"/>
      <p:bldP spid="8" grpId="0" bldLvl="0" animBg="1" autoUpdateAnimBg="0"/>
      <p:bldP spid="9" grpId="0" bldLvl="0" animBg="1" autoUpdateAnimBg="0"/>
      <p:bldP spid="10" grpId="0" bldLvl="0" animBg="1"/>
      <p:bldP spid="16" grpId="0" bldLvl="0" animBg="1"/>
      <p:bldP spid="1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84200" y="734060"/>
            <a:ext cx="10720070" cy="2129790"/>
          </a:xfrm>
          <a:prstGeom prst="rect">
            <a:avLst/>
          </a:prstGeom>
        </p:spPr>
        <p:txBody>
          <a:bodyPr/>
          <a:lstStyle>
            <a:lvl1pPr marL="3429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kumimoji="0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发射结加正偏时，从发射区将有大量的电子向基区扩散，形成的电流为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EN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。与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PN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结中的情况相同。</a:t>
            </a:r>
            <a:endParaRPr kumimoji="0" lang="zh-CN" altLang="zh-CN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kumimoji="0" lang="zh-CN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从基区向发射区也有空穴的扩散运动，但其数量小，形成的电流为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i="1" dirty="0" smtClean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aseline="-25000" dirty="0" smtClean="0">
                <a:solidFill>
                  <a:srgbClr val="FF5050"/>
                </a:solidFill>
                <a:latin typeface="Times New Roman" panose="02020603050405020304" pitchFamily="18" charset="0"/>
              </a:rPr>
              <a:t>EP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这是因为发射区的掺杂浓度远大于基区的掺杂浓度。</a:t>
            </a:r>
            <a:endParaRPr kumimoji="0" lang="zh-CN" alt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584200" y="2952750"/>
            <a:ext cx="10720070" cy="2515235"/>
          </a:xfrm>
          <a:prstGeom prst="rect">
            <a:avLst/>
          </a:prstGeom>
        </p:spPr>
        <p:txBody>
          <a:bodyPr/>
          <a:lstStyle>
            <a:lvl1pPr marL="3429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215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kumimoji="0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进入基区的电子流因基区的空穴浓度低，被复合的机会较少。又因基区很薄，在集电结反偏电压的作用下，电子在基区停留的时间很短，很快</a:t>
            </a:r>
            <a:r>
              <a:rPr kumimoji="0"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就运动到了集电结的边上，进入集电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结的结电场区域，被集电极所收集，形成集电极电流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CN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在基区被复合的电子形成的电流是 </a:t>
            </a:r>
            <a:r>
              <a:rPr kumimoji="0"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BN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kumimoji="0" lang="en-US" altLang="zh-CN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54735" y="5571490"/>
            <a:ext cx="10249535" cy="6146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0"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另外因集电结反偏，使集电结区的少子形成漂移电流</a:t>
            </a:r>
            <a:r>
              <a:rPr kumimoji="0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CBO</a:t>
            </a:r>
            <a:r>
              <a:rPr kumimoji="0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61825" y="1700796"/>
            <a:ext cx="9348288" cy="2970530"/>
          </a:xfrm>
          <a:prstGeom prst="rect">
            <a:avLst/>
          </a:prstGeom>
          <a:gradFill rotWithShape="0">
            <a:gsLst>
              <a:gs pos="0">
                <a:srgbClr val="D3FFE9"/>
              </a:gs>
              <a:gs pos="100000">
                <a:srgbClr val="A7FFD3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75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   由</a:t>
            </a:r>
            <a:r>
              <a:rPr lang="zh-CN" altLang="en-US" sz="2875" dirty="0">
                <a:solidFill>
                  <a:srgbClr val="000000"/>
                </a:solidFill>
                <a:latin typeface="Times New Roman" panose="02020603050405020304" pitchFamily="18" charset="0"/>
              </a:rPr>
              <a:t>以上分析可知，</a:t>
            </a:r>
            <a:r>
              <a:rPr lang="zh-CN" altLang="en-US" sz="2875" dirty="0">
                <a:solidFill>
                  <a:srgbClr val="0000FF"/>
                </a:solidFill>
                <a:latin typeface="Times New Roman" panose="02020603050405020304" pitchFamily="18" charset="0"/>
              </a:rPr>
              <a:t>发射区掺杂浓度高</a:t>
            </a:r>
            <a:r>
              <a:rPr lang="zh-CN" altLang="en-US" sz="2875" dirty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875" dirty="0">
                <a:solidFill>
                  <a:srgbClr val="FF0000"/>
                </a:solidFill>
                <a:latin typeface="Times New Roman" panose="02020603050405020304" pitchFamily="18" charset="0"/>
              </a:rPr>
              <a:t>基区很薄</a:t>
            </a:r>
            <a:r>
              <a:rPr lang="zh-CN" altLang="en-US" sz="2875" dirty="0">
                <a:solidFill>
                  <a:srgbClr val="000000"/>
                </a:solidFill>
                <a:latin typeface="Times New Roman" panose="02020603050405020304" pitchFamily="18" charset="0"/>
              </a:rPr>
              <a:t>，是保证晶体管能够实现电流放大的关键。若两个</a:t>
            </a:r>
            <a:r>
              <a:rPr lang="en-US" altLang="zh-CN" sz="2875" dirty="0">
                <a:solidFill>
                  <a:srgbClr val="000000"/>
                </a:solidFill>
                <a:latin typeface="Times New Roman" panose="02020603050405020304" pitchFamily="18" charset="0"/>
              </a:rPr>
              <a:t>PN</a:t>
            </a:r>
            <a:r>
              <a:rPr lang="zh-CN" altLang="en-US" sz="2875" dirty="0">
                <a:solidFill>
                  <a:srgbClr val="000000"/>
                </a:solidFill>
                <a:latin typeface="Times New Roman" panose="02020603050405020304" pitchFamily="18" charset="0"/>
              </a:rPr>
              <a:t>结对接，相当基区很厚，就没有电流放大作用。基区从厚变薄，两个</a:t>
            </a:r>
            <a:r>
              <a:rPr lang="en-US" altLang="zh-CN" sz="2875" dirty="0">
                <a:solidFill>
                  <a:srgbClr val="000000"/>
                </a:solidFill>
                <a:latin typeface="Times New Roman" panose="02020603050405020304" pitchFamily="18" charset="0"/>
              </a:rPr>
              <a:t>PN</a:t>
            </a:r>
            <a:r>
              <a:rPr lang="zh-CN" altLang="en-US" sz="2875" dirty="0">
                <a:solidFill>
                  <a:srgbClr val="000000"/>
                </a:solidFill>
                <a:latin typeface="Times New Roman" panose="02020603050405020304" pitchFamily="18" charset="0"/>
              </a:rPr>
              <a:t>结演变为晶体管，这是量变引起质变的一个实例。</a:t>
            </a:r>
            <a:endParaRPr lang="zh-CN" altLang="en-US" sz="287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TABLE_BEAUTIFY" val="smartTable{f3878d73-9547-4701-9a9a-b137ea2d38ab}"/>
  <p:tag name="TABLE_ENDDRAG_ORIGIN_RECT" val="378*126"/>
  <p:tag name="TABLE_ENDDRAG_RECT" val="197*260*378*126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3402.5007874015746,&quot;width&quot;:5897.499212598425}"/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ca987537-aafd-4de1-bcb2-485c43d75020"/>
  <p:tag name="COMMONDATA" val="eyJoZGlkIjoiODMzOTQ1NTE0YjYyYjYzMTVlNjc1MDFkNmM2ZjQxNjMifQ=="/>
  <p:tag name="commondata" val="eyJoZGlkIjoiNjFhYmUzM2QxNDBmNGNlMjhlZjk3OTQxYTY2MGQxYjMifQ=="/>
</p:tagLst>
</file>

<file path=ppt/tags/tag3.xml><?xml version="1.0" encoding="utf-8"?>
<p:tagLst xmlns:p="http://schemas.openxmlformats.org/presentationml/2006/main">
  <p:tag name="KSO_WM_UNIT_PLACING_PICTURE_USER_VIEWPORT" val="{&quot;height&quot;:9296,&quot;width&quot;:12394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GIF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8290" indent="-288290">
          <a:lnSpc>
            <a:spcPct val="110000"/>
          </a:lnSpc>
          <a:buBlip>
            <a:blip xmlns:r="http://schemas.openxmlformats.org/officeDocument/2006/relationships" r:embed="rId1"/>
          </a:buBlip>
          <a:defRPr sz="2400" b="1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5237</Words>
  <Application>WPS 演示</Application>
  <PresentationFormat>全屏显示(4:3)</PresentationFormat>
  <Paragraphs>493</Paragraphs>
  <Slides>37</Slides>
  <Notes>60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33</vt:i4>
      </vt:variant>
      <vt:variant>
        <vt:lpstr>幻灯片标题</vt:lpstr>
      </vt:variant>
      <vt:variant>
        <vt:i4>37</vt:i4>
      </vt:variant>
    </vt:vector>
  </HeadingPairs>
  <TitlesOfParts>
    <vt:vector size="84" baseType="lpstr">
      <vt:lpstr>Arial</vt:lpstr>
      <vt:lpstr>宋体</vt:lpstr>
      <vt:lpstr>Wingdings</vt:lpstr>
      <vt:lpstr>Times New Roman</vt:lpstr>
      <vt:lpstr>Calibri</vt:lpstr>
      <vt:lpstr>黑体</vt:lpstr>
      <vt:lpstr>新宋体</vt:lpstr>
      <vt:lpstr>微软雅黑</vt:lpstr>
      <vt:lpstr>Arial Unicode MS</vt:lpstr>
      <vt:lpstr>Symbol</vt:lpstr>
      <vt:lpstr>楷体</vt:lpstr>
      <vt:lpstr>Arial</vt:lpstr>
      <vt:lpstr>Times New Roman</vt:lpstr>
      <vt:lpstr>Office 主题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HIT 603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Davy</dc:creator>
  <cp:lastModifiedBy>chen</cp:lastModifiedBy>
  <cp:revision>940</cp:revision>
  <cp:lastPrinted>2022-02-24T03:33:00Z</cp:lastPrinted>
  <dcterms:created xsi:type="dcterms:W3CDTF">1998-09-02T23:56:00Z</dcterms:created>
  <dcterms:modified xsi:type="dcterms:W3CDTF">2024-09-05T15:14:21Z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C9CEC33FB51E4084847D9E1B3E0EF775_13</vt:lpwstr>
  </property>
  <property fmtid="{D5CDD505-2E9C-101B-9397-08002B2CF9AE}" pid="3" name="KSOProductBuildVer">
    <vt:lpwstr>2052-12.1.0.17857</vt:lpwstr>
  </property>
  <property fmtid="{D5CDD505-2E9C-101B-9397-08002B2CF9AE}" pid="4" name="commondata">
    <vt:lpwstr>eyJoZGlkIjoiNDJmYmUwMzRkNWQ5OTE5MTY2OTJiYzViYTRjN2U2YjQifQ==</vt:lpwstr>
  </property>
</Properties>
</file>